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4C_848B519.xml" ContentType="application/vnd.ms-powerpoint.comments+xml"/>
  <Override PartName="/ppt/notesSlides/notesSlide4.xml" ContentType="application/vnd.openxmlformats-officedocument.presentationml.notesSlide+xml"/>
  <Override PartName="/ppt/comments/modernComment_14B_3C72B66A.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comments/modernComment_151_B7AE9A00.xml" ContentType="application/vnd.ms-powerpoint.comment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modernComment_152_1B169F34.xml" ContentType="application/vnd.ms-powerpoint.comment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comments/modernComment_14F_3F4A82A2.xml" ContentType="application/vnd.ms-powerpoint.comments+xml"/>
  <Override PartName="/ppt/notesSlides/notesSlide9.xml" ContentType="application/vnd.openxmlformats-officedocument.presentationml.notesSlide+xml"/>
  <Override PartName="/ppt/comments/modernComment_147_EA1F5919.xml" ContentType="application/vnd.ms-powerpoint.comment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4"/>
  </p:sldMasterIdLst>
  <p:notesMasterIdLst>
    <p:notesMasterId r:id="rId23"/>
  </p:notesMasterIdLst>
  <p:sldIdLst>
    <p:sldId id="256" r:id="rId5"/>
    <p:sldId id="259" r:id="rId6"/>
    <p:sldId id="260" r:id="rId7"/>
    <p:sldId id="258" r:id="rId8"/>
    <p:sldId id="332" r:id="rId9"/>
    <p:sldId id="334" r:id="rId10"/>
    <p:sldId id="331" r:id="rId11"/>
    <p:sldId id="307" r:id="rId12"/>
    <p:sldId id="339" r:id="rId13"/>
    <p:sldId id="304" r:id="rId14"/>
    <p:sldId id="337" r:id="rId15"/>
    <p:sldId id="310" r:id="rId16"/>
    <p:sldId id="338" r:id="rId17"/>
    <p:sldId id="335" r:id="rId18"/>
    <p:sldId id="313" r:id="rId19"/>
    <p:sldId id="327" r:id="rId20"/>
    <p:sldId id="341" r:id="rId21"/>
    <p:sldId id="315" r:id="rId2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AC6C4333-B925-724C-B33A-745983C39C7F}">
          <p14:sldIdLst>
            <p14:sldId id="256"/>
            <p14:sldId id="259"/>
            <p14:sldId id="260"/>
            <p14:sldId id="258"/>
            <p14:sldId id="332"/>
            <p14:sldId id="334"/>
            <p14:sldId id="331"/>
            <p14:sldId id="307"/>
            <p14:sldId id="339"/>
            <p14:sldId id="304"/>
            <p14:sldId id="337"/>
            <p14:sldId id="310"/>
            <p14:sldId id="338"/>
            <p14:sldId id="335"/>
            <p14:sldId id="313"/>
            <p14:sldId id="327"/>
            <p14:sldId id="341"/>
            <p14:sldId id="31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0EAA304-599C-117B-462C-689A65EA2774}" name="Bhatnagar, Shatakshi" initials="BS" userId="S::sb99@illinois.edu::7acfefd3-d3fd-4227-b9e5-61d1e5ae8269" providerId="AD"/>
  <p188:author id="{F2EE9E10-73D2-6DAA-3FFB-79D395233971}" name="Huang, Tzu-Ching" initials="" userId="S::th54@illinois.edu::df5c16df-62eb-42c7-89a7-5e14f348f4ca" providerId="AD"/>
  <p188:author id="{C85851D5-31C3-FA5D-36E4-DCF2D1666E43}" name="Khandelwal, Ashish" initials="KA" userId="S::ashishk@illinois.edu::2c918269-ee05-44bc-9325-208da4552df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uang, Tzu-Ching" initials="" lastIdx="15" clrIdx="0">
    <p:extLst>
      <p:ext uri="{19B8F6BF-5375-455C-9EA6-DF929625EA0E}">
        <p15:presenceInfo xmlns:p15="http://schemas.microsoft.com/office/powerpoint/2012/main" userId="S::th54@illinois.edu::df5c16df-62eb-42c7-89a7-5e14f348f4ca" providerId="AD"/>
      </p:ext>
    </p:extLst>
  </p:cmAuthor>
  <p:cmAuthor id="2" name="Bhatnagar, Shatakshi" initials="BS" lastIdx="3" clrIdx="1">
    <p:extLst>
      <p:ext uri="{19B8F6BF-5375-455C-9EA6-DF929625EA0E}">
        <p15:presenceInfo xmlns:p15="http://schemas.microsoft.com/office/powerpoint/2012/main" userId="S::sb99@illinois.edu::7acfefd3-d3fd-4227-b9e5-61d1e5ae8269" providerId="AD"/>
      </p:ext>
    </p:extLst>
  </p:cmAuthor>
  <p:cmAuthor id="3" name="Banka, Ayush" initials="AB" lastIdx="5" clrIdx="2">
    <p:extLst>
      <p:ext uri="{19B8F6BF-5375-455C-9EA6-DF929625EA0E}">
        <p15:presenceInfo xmlns:p15="http://schemas.microsoft.com/office/powerpoint/2012/main" userId="S::banka4@illinois.edu::2ed67553-8874-404d-9ca8-ea17eab0f9df" providerId="AD"/>
      </p:ext>
    </p:extLst>
  </p:cmAuthor>
  <p:cmAuthor id="4" name="Dommara, Jayashree" initials="DJ" lastIdx="2" clrIdx="3">
    <p:extLst>
      <p:ext uri="{19B8F6BF-5375-455C-9EA6-DF929625EA0E}">
        <p15:presenceInfo xmlns:p15="http://schemas.microsoft.com/office/powerpoint/2012/main" userId="S::dommara2@illinois.edu::304f77f5-c25f-46e1-8ec7-5ee5225bcfd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C6693"/>
    <a:srgbClr val="F25B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C69552-B51A-608B-520A-63D4D49A49DB}" v="168" dt="2024-12-11T15:44:08.170"/>
    <p1510:client id="{21885FFC-D6BE-4617-AFC0-45DDEF039434}" v="10" dt="2024-12-11T00:17:25.576"/>
    <p1510:client id="{29A8588D-6692-A7E6-417F-1EB593A0B777}" v="1" dt="2024-12-11T19:53:36.840"/>
    <p1510:client id="{5066D3FE-F75B-41C1-A075-2A4A9CEADE69}" v="768" dt="2024-12-11T16:57:41.655"/>
    <p1510:client id="{670774A3-D62D-BA72-C94A-DCAA2ADA837B}" v="7" dt="2024-12-10T23:50:38.477"/>
    <p1510:client id="{A91FF71B-A8C4-B238-ABDE-598FF8887541}" v="3" dt="2024-12-11T04:01:06.192"/>
    <p1510:client id="{AE9F4DF7-43D3-4AB5-19D9-374209D2BAC8}" v="38" dt="2024-12-11T06:37:17.493"/>
    <p1510:client id="{F073F9EB-46A6-D32D-CA18-DC1804556DA2}" v="83" dt="2024-12-10T23:16:39.236"/>
  </p1510:revLst>
</p1510:revInfo>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佈景主題樣式 2 - 輔色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主题样式 2 - 强调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0"/>
    <p:restoredTop sz="94626"/>
  </p:normalViewPr>
  <p:slideViewPr>
    <p:cSldViewPr snapToGrid="0">
      <p:cViewPr varScale="1">
        <p:scale>
          <a:sx n="102" d="100"/>
          <a:sy n="102" d="100"/>
        </p:scale>
        <p:origin x="216" y="23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8/10/relationships/authors" Target="authors.xml"/></Relationships>
</file>

<file path=ppt/comments/modernComment_147_EA1F5919.xml><?xml version="1.0" encoding="utf-8"?>
<p188:cmLst xmlns:a="http://schemas.openxmlformats.org/drawingml/2006/main" xmlns:r="http://schemas.openxmlformats.org/officeDocument/2006/relationships" xmlns:p188="http://schemas.microsoft.com/office/powerpoint/2018/8/main">
  <p188:cm id="{136F675C-3D45-4C1D-BE7E-193E0A15E990}" authorId="{C85851D5-31C3-FA5D-36E4-DCF2D1666E43}" created="2024-12-11T00:08:38.845">
    <pc:sldMkLst xmlns:pc="http://schemas.microsoft.com/office/powerpoint/2013/main/command">
      <pc:docMk/>
      <pc:sldMk cId="3927922969" sldId="327"/>
    </pc:sldMkLst>
    <p188:replyLst>
      <p188:reply id="{3DB03586-10C8-3242-B2FB-2D217D7A10F1}" authorId="{F2EE9E10-73D2-6DAA-3FFB-79D395233971}" created="2024-12-11T00:24:59.871">
        <p188:txBody>
          <a:bodyPr/>
          <a:lstStyle/>
          <a:p>
            <a:r>
              <a:rPr lang="zh-TW" altLang="en-US"/>
              <a:t>It should be the tool, let me change my wording</a:t>
            </a:r>
          </a:p>
        </p188:txBody>
      </p188:reply>
    </p188:replyLst>
    <p188:txBody>
      <a:bodyPr/>
      <a:lstStyle/>
      <a:p>
        <a:r>
          <a:rPr lang="en-US"/>
          <a:t>Do you want to say model or tool here? I guess we will integrate Applicant Stack with the tool. </a:t>
        </a:r>
      </a:p>
    </p188:txBody>
  </p188:cm>
  <p188:cm id="{76DD4F26-BB45-47D0-B22B-84AC1683EE7A}" authorId="{C85851D5-31C3-FA5D-36E4-DCF2D1666E43}" created="2024-12-11T00:10:11.031">
    <pc:sldMkLst xmlns:pc="http://schemas.microsoft.com/office/powerpoint/2013/main/command">
      <pc:docMk/>
      <pc:sldMk cId="3927922969" sldId="327"/>
    </pc:sldMkLst>
    <p188:replyLst>
      <p188:reply id="{F4E86E8E-65F1-464D-8E6F-0DC6B462C9DC}" authorId="{F2EE9E10-73D2-6DAA-3FFB-79D395233971}" created="2024-12-11T00:26:15.647">
        <p188:txBody>
          <a:bodyPr/>
          <a:lstStyle/>
          <a:p>
            <a:r>
              <a:rPr lang="zh-TW" altLang="en-US"/>
              <a:t>When you say planning user testing, can it be sometime suring the winter break? Yet I’m afraid not all of us can response if there are any issue happended in between the vacation.</a:t>
            </a:r>
          </a:p>
        </p188:txBody>
      </p188:reply>
    </p188:replyLst>
    <p188:txBody>
      <a:bodyPr/>
      <a:lstStyle/>
      <a:p>
        <a:r>
          <a:rPr lang="en-US"/>
          <a:t>You must present a timeline so that they can plan user testing. We need to give them enough time (2-3 weeks) for user testing any feature. </a:t>
        </a:r>
      </a:p>
    </p188:txBody>
  </p188:cm>
  <p188:cm id="{DDE2AC06-4F7C-49AB-8BA1-4E96C3BC53B8}" authorId="{C85851D5-31C3-FA5D-36E4-DCF2D1666E43}" created="2024-12-11T00:10:56.047">
    <pc:sldMkLst xmlns:pc="http://schemas.microsoft.com/office/powerpoint/2013/main/command">
      <pc:docMk/>
      <pc:sldMk cId="3927922969" sldId="327"/>
    </pc:sldMkLst>
    <p188:replyLst>
      <p188:reply id="{A7BB9664-079B-7D48-8EBE-EB75BFFECC22}" authorId="{F2EE9E10-73D2-6DAA-3FFB-79D395233971}" created="2024-12-11T00:27:25.173">
        <p188:txBody>
          <a:bodyPr/>
          <a:lstStyle/>
          <a:p>
            <a:r>
              <a:rPr lang="zh-TW" altLang="en-US"/>
              <a:t>Prof could you please kindly suggest what should I ask the client to do? The only thing that comes to my mind is user testing but I don’t think the prompt is good enough..I’m still working on it to improve</a:t>
            </a:r>
          </a:p>
        </p188:txBody>
      </p188:reply>
    </p188:replyLst>
    <p188:txBody>
      <a:bodyPr/>
      <a:lstStyle/>
      <a:p>
        <a:r>
          <a:rPr lang="en-US"/>
          <a:t>Also, leave them with enough review work now cause they will have 2-3 weeks before you come back in Jan</a:t>
        </a:r>
      </a:p>
    </p188:txBody>
  </p188:cm>
</p188:cmLst>
</file>

<file path=ppt/comments/modernComment_14B_3C72B66A.xml><?xml version="1.0" encoding="utf-8"?>
<p188:cmLst xmlns:a="http://schemas.openxmlformats.org/drawingml/2006/main" xmlns:r="http://schemas.openxmlformats.org/officeDocument/2006/relationships" xmlns:p188="http://schemas.microsoft.com/office/powerpoint/2018/8/main">
  <p188:cm id="{0DC6EEF1-82B7-4801-A400-487CE6C13839}" authorId="{C85851D5-31C3-FA5D-36E4-DCF2D1666E43}" created="2024-12-11T00:15:54.139">
    <ac:txMkLst xmlns:ac="http://schemas.microsoft.com/office/drawing/2013/main/command">
      <pc:docMk xmlns:pc="http://schemas.microsoft.com/office/powerpoint/2013/main/command"/>
      <pc:sldMk xmlns:pc="http://schemas.microsoft.com/office/powerpoint/2013/main/command" cId="1014150762" sldId="331"/>
      <ac:graphicFrameMk id="7" creationId="{5E3A49FD-C719-87F5-F3FC-20F0A6F75DFA}"/>
      <ac:tblMk/>
      <ac:tcMk rowId="2135071952" colId="2239942138"/>
      <ac:txMk cp="0" len="116">
        <ac:context len="117" hash="1131617927"/>
      </ac:txMk>
    </ac:txMkLst>
    <p188:pos x="10366075" y="3048000"/>
    <p188:txBody>
      <a:bodyPr/>
      <a:lstStyle/>
      <a:p>
        <a:r>
          <a:rPr lang="en-US"/>
          <a:t>Remember, this is a current workflow. Next time around, we may need to create a DB to manage this. </a:t>
        </a:r>
      </a:p>
    </p188:txBody>
  </p188:cm>
</p188:cmLst>
</file>

<file path=ppt/comments/modernComment_14C_848B519.xml><?xml version="1.0" encoding="utf-8"?>
<p188:cmLst xmlns:a="http://schemas.openxmlformats.org/drawingml/2006/main" xmlns:r="http://schemas.openxmlformats.org/officeDocument/2006/relationships" xmlns:p188="http://schemas.microsoft.com/office/powerpoint/2018/8/main">
  <p188:cm id="{62B74C5F-3B8B-4359-89E1-3E1FEEED782F}" authorId="{C85851D5-31C3-FA5D-36E4-DCF2D1666E43}" created="2024-12-11T00:17:25.561">
    <pc:sldMkLst xmlns:pc="http://schemas.microsoft.com/office/powerpoint/2013/main/command">
      <pc:docMk/>
      <pc:sldMk cId="138982681" sldId="332"/>
    </pc:sldMkLst>
    <p188:txBody>
      <a:bodyPr/>
      <a:lstStyle/>
      <a:p>
        <a:r>
          <a:rPr lang="en-US"/>
          <a:t>Discuss the process you followed in this project and emphasize how you invested a lot of time and efforts in understanding the client's process of resume selection and attempted to incorporate that into the model/ tool. </a:t>
        </a:r>
      </a:p>
    </p188:txBody>
  </p188:cm>
</p188:cmLst>
</file>

<file path=ppt/comments/modernComment_14F_3F4A82A2.xml><?xml version="1.0" encoding="utf-8"?>
<p188:cmLst xmlns:a="http://schemas.openxmlformats.org/drawingml/2006/main" xmlns:r="http://schemas.openxmlformats.org/officeDocument/2006/relationships" xmlns:p188="http://schemas.microsoft.com/office/powerpoint/2018/8/main">
  <p188:cm id="{271AF5BB-8A12-4CF4-8177-470D9983760C}" authorId="{C85851D5-31C3-FA5D-36E4-DCF2D1666E43}" status="resolved" created="2024-12-11T00:12:24.375" complete="100000">
    <ac:deMkLst xmlns:ac="http://schemas.microsoft.com/office/drawing/2013/main/command">
      <pc:docMk xmlns:pc="http://schemas.microsoft.com/office/powerpoint/2013/main/command"/>
      <pc:sldMk xmlns:pc="http://schemas.microsoft.com/office/powerpoint/2013/main/command" cId="1061847714" sldId="335"/>
      <ac:spMk id="49" creationId="{26BE1466-8CCA-6432-0755-4E6FAC688552}"/>
    </ac:deMkLst>
    <p188:txBody>
      <a:bodyPr/>
      <a:lstStyle/>
      <a:p>
        <a:r>
          <a:rPr lang="en-US"/>
          <a:t>Are we going to also comment on overall model bias, against gender, races, etc.? I suggest you must get exposed to these as this will provide enriched discussion points during job interviews. 
 </a:t>
        </a:r>
      </a:p>
    </p188:txBody>
  </p188:cm>
</p188:cmLst>
</file>

<file path=ppt/comments/modernComment_151_B7AE9A00.xml><?xml version="1.0" encoding="utf-8"?>
<p188:cmLst xmlns:a="http://schemas.openxmlformats.org/drawingml/2006/main" xmlns:r="http://schemas.openxmlformats.org/officeDocument/2006/relationships" xmlns:p188="http://schemas.microsoft.com/office/powerpoint/2018/8/main">
  <p188:cm id="{25E00C26-70F7-4169-B05B-CFD692587B3E}" authorId="{C85851D5-31C3-FA5D-36E4-DCF2D1666E43}" created="2024-12-11T00:15:05.687">
    <ac:deMkLst xmlns:ac="http://schemas.microsoft.com/office/drawing/2013/main/command">
      <pc:docMk xmlns:pc="http://schemas.microsoft.com/office/powerpoint/2013/main/command"/>
      <pc:sldMk xmlns:pc="http://schemas.microsoft.com/office/powerpoint/2013/main/command" cId="3081673216" sldId="337"/>
      <ac:spMk id="29" creationId="{FAAE707A-B7A5-78FD-30B8-2E051044648C}"/>
    </ac:deMkLst>
    <p188:txBody>
      <a:bodyPr/>
      <a:lstStyle/>
      <a:p>
        <a:r>
          <a:rPr lang="en-US"/>
          <a:t>I couple of days back, I was testing the site and it didn't seem to work properly. When did you check it most recently?</a:t>
        </a:r>
      </a:p>
    </p188:txBody>
  </p188:cm>
</p188:cmLst>
</file>

<file path=ppt/comments/modernComment_152_1B169F34.xml><?xml version="1.0" encoding="utf-8"?>
<p188:cmLst xmlns:a="http://schemas.openxmlformats.org/drawingml/2006/main" xmlns:r="http://schemas.openxmlformats.org/officeDocument/2006/relationships" xmlns:p188="http://schemas.microsoft.com/office/powerpoint/2018/8/main">
  <p188:cm id="{3576AEB1-0873-401F-B033-2F314174C2B1}" authorId="{C85851D5-31C3-FA5D-36E4-DCF2D1666E43}" created="2024-12-11T00:13:48.203">
    <ac:deMkLst xmlns:ac="http://schemas.microsoft.com/office/drawing/2013/main/command">
      <pc:docMk xmlns:pc="http://schemas.microsoft.com/office/powerpoint/2013/main/command"/>
      <pc:sldMk xmlns:pc="http://schemas.microsoft.com/office/powerpoint/2013/main/command" cId="454467380" sldId="338"/>
      <ac:graphicFrameMk id="7" creationId="{9EF80F53-F0EC-C3FF-5AA8-3124DCC8336D}"/>
    </ac:deMkLst>
    <p188:txBody>
      <a:bodyPr/>
      <a:lstStyle/>
      <a:p>
        <a:r>
          <a:rPr lang="en-US"/>
          <a:t>Who is presenting this slide. I need detailed notes on this point to understand this point. </a:t>
        </a:r>
      </a:p>
    </p188:txBody>
  </p188:cm>
  <p188:cm id="{99A23B80-50C0-460D-B1C2-E3859C6B1D3A}" authorId="{C85851D5-31C3-FA5D-36E4-DCF2D1666E43}" created="2024-12-11T00:14:13.203">
    <ac:deMkLst xmlns:ac="http://schemas.microsoft.com/office/drawing/2013/main/command">
      <pc:docMk xmlns:pc="http://schemas.microsoft.com/office/powerpoint/2013/main/command"/>
      <pc:sldMk xmlns:pc="http://schemas.microsoft.com/office/powerpoint/2013/main/command" cId="454467380" sldId="338"/>
      <ac:graphicFrameMk id="7" creationId="{9EF80F53-F0EC-C3FF-5AA8-3124DCC8336D}"/>
    </ac:deMkLst>
    <p188:txBody>
      <a:bodyPr/>
      <a:lstStyle/>
      <a:p>
        <a:r>
          <a:rPr lang="en-US"/>
          <a:t>Do we plan to add user authentication module in our tool?</a:t>
        </a:r>
      </a:p>
    </p188:txBody>
  </p188:cm>
</p188:cmLst>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084C2D-3B78-4499-9052-7FEA28AF0AF2}" type="doc">
      <dgm:prSet loTypeId="urn:microsoft.com/office/officeart/2008/layout/VerticalCurvedList" loCatId="list" qsTypeId="urn:microsoft.com/office/officeart/2005/8/quickstyle/simple1" qsCatId="simple" csTypeId="urn:microsoft.com/office/officeart/2005/8/colors/accent3_5" csCatId="accent3" phldr="1"/>
      <dgm:spPr/>
      <dgm:t>
        <a:bodyPr/>
        <a:lstStyle/>
        <a:p>
          <a:endParaRPr lang="en-US"/>
        </a:p>
      </dgm:t>
    </dgm:pt>
    <dgm:pt modelId="{DFBD03C2-462F-431F-8071-6B5CF1EAE9B7}">
      <dgm:prSet phldrT="[Text]" custT="1"/>
      <dgm:spPr/>
      <dgm:t>
        <a:bodyPr/>
        <a:lstStyle/>
        <a:p>
          <a:endParaRPr lang="en-US" sz="1600">
            <a:latin typeface="Arial" panose="020B0604020202020204" pitchFamily="34" charset="0"/>
            <a:cs typeface="Arial" panose="020B0604020202020204" pitchFamily="34" charset="0"/>
          </a:endParaRPr>
        </a:p>
        <a:p>
          <a:r>
            <a:rPr lang="en-US" sz="1600" b="1">
              <a:latin typeface="Arial" panose="020B0604020202020204" pitchFamily="34" charset="0"/>
              <a:cs typeface="Arial" panose="020B0604020202020204" pitchFamily="34" charset="0"/>
            </a:rPr>
            <a:t>Definition:</a:t>
          </a:r>
          <a:r>
            <a:rPr lang="en-US" sz="1600">
              <a:latin typeface="Arial" panose="020B0604020202020204" pitchFamily="34" charset="0"/>
              <a:cs typeface="Arial" panose="020B0604020202020204" pitchFamily="34" charset="0"/>
            </a:rPr>
            <a:t> Measures the overall correctness of the system’s predictions in matching resumes to job descriptions (JD).</a:t>
          </a:r>
          <a:br>
            <a:rPr lang="en-US" sz="1600">
              <a:latin typeface="Arial" panose="020B0604020202020204" pitchFamily="34" charset="0"/>
              <a:cs typeface="Arial" panose="020B0604020202020204" pitchFamily="34" charset="0"/>
            </a:rPr>
          </a:br>
          <a:r>
            <a:rPr lang="en-US" sz="1600" b="1">
              <a:latin typeface="Arial" panose="020B0604020202020204" pitchFamily="34" charset="0"/>
              <a:cs typeface="Arial" panose="020B0604020202020204" pitchFamily="34" charset="0"/>
            </a:rPr>
            <a:t>Challenge:</a:t>
          </a:r>
          <a:r>
            <a:rPr lang="en-US" sz="1600">
              <a:latin typeface="Arial" panose="020B0604020202020204" pitchFamily="34" charset="0"/>
              <a:cs typeface="Arial" panose="020B0604020202020204" pitchFamily="34" charset="0"/>
            </a:rPr>
            <a:t> Aligning relevance scores with binary outcomes—whether a candidate is </a:t>
          </a:r>
          <a:r>
            <a:rPr lang="en-US" sz="1600" b="1">
              <a:latin typeface="Arial" panose="020B0604020202020204" pitchFamily="34" charset="0"/>
              <a:cs typeface="Arial" panose="020B0604020202020204" pitchFamily="34" charset="0"/>
            </a:rPr>
            <a:t>Selected</a:t>
          </a:r>
          <a:r>
            <a:rPr lang="en-US" sz="1600">
              <a:latin typeface="Arial" panose="020B0604020202020204" pitchFamily="34" charset="0"/>
              <a:cs typeface="Arial" panose="020B0604020202020204" pitchFamily="34" charset="0"/>
            </a:rPr>
            <a:t> or </a:t>
          </a:r>
          <a:r>
            <a:rPr lang="en-US" sz="1600" b="1">
              <a:latin typeface="Arial" panose="020B0604020202020204" pitchFamily="34" charset="0"/>
              <a:cs typeface="Arial" panose="020B0604020202020204" pitchFamily="34" charset="0"/>
            </a:rPr>
            <a:t>Not Selected</a:t>
          </a:r>
          <a:r>
            <a:rPr lang="en-US" sz="1600">
              <a:latin typeface="Arial" panose="020B0604020202020204" pitchFamily="34" charset="0"/>
              <a:cs typeface="Arial" panose="020B0604020202020204" pitchFamily="34" charset="0"/>
            </a:rPr>
            <a:t>.</a:t>
          </a:r>
        </a:p>
        <a:p>
          <a:endParaRPr lang="en-US" sz="1400">
            <a:latin typeface="Arial" panose="020B0604020202020204" pitchFamily="34" charset="0"/>
            <a:cs typeface="Arial" panose="020B0604020202020204" pitchFamily="34" charset="0"/>
          </a:endParaRPr>
        </a:p>
      </dgm:t>
    </dgm:pt>
    <dgm:pt modelId="{0240A29F-E3D8-4847-BAF1-4FE4A24E96F4}" type="parTrans" cxnId="{7A344489-FE4C-48CF-A802-C1F3BFAA39DE}">
      <dgm:prSet/>
      <dgm:spPr/>
      <dgm:t>
        <a:bodyPr/>
        <a:lstStyle/>
        <a:p>
          <a:endParaRPr lang="en-US"/>
        </a:p>
      </dgm:t>
    </dgm:pt>
    <dgm:pt modelId="{9AAA31B6-93CD-46BF-9D01-A41200450F32}" type="sibTrans" cxnId="{7A344489-FE4C-48CF-A802-C1F3BFAA39DE}">
      <dgm:prSet/>
      <dgm:spPr/>
      <dgm:t>
        <a:bodyPr/>
        <a:lstStyle/>
        <a:p>
          <a:endParaRPr lang="en-US"/>
        </a:p>
      </dgm:t>
    </dgm:pt>
    <dgm:pt modelId="{629F7AEF-E573-40D1-89F5-CAE1C94031D0}">
      <dgm:prSet phldrT="[Text]" custT="1"/>
      <dgm:spPr/>
      <dgm:t>
        <a:bodyPr/>
        <a:lstStyle/>
        <a:p>
          <a:endParaRPr lang="en-US" sz="1600">
            <a:latin typeface="Arial" panose="020B0604020202020204" pitchFamily="34" charset="0"/>
            <a:cs typeface="Arial" panose="020B0604020202020204" pitchFamily="34" charset="0"/>
          </a:endParaRPr>
        </a:p>
        <a:p>
          <a:r>
            <a:rPr lang="en-US" sz="1600" b="1">
              <a:latin typeface="Arial" panose="020B0604020202020204" pitchFamily="34" charset="0"/>
              <a:cs typeface="Arial" panose="020B0604020202020204" pitchFamily="34" charset="0"/>
            </a:rPr>
            <a:t>Definition:</a:t>
          </a:r>
          <a:r>
            <a:rPr lang="en-US" sz="1600">
              <a:latin typeface="Arial" panose="020B0604020202020204" pitchFamily="34" charset="0"/>
              <a:cs typeface="Arial" panose="020B0604020202020204" pitchFamily="34" charset="0"/>
            </a:rPr>
            <a:t> Focuses on how well the model avoids selecting irrelevant resumes .</a:t>
          </a:r>
          <a:br>
            <a:rPr lang="en-US" sz="1600">
              <a:latin typeface="Arial" panose="020B0604020202020204" pitchFamily="34" charset="0"/>
              <a:cs typeface="Arial" panose="020B0604020202020204" pitchFamily="34" charset="0"/>
            </a:rPr>
          </a:br>
          <a:r>
            <a:rPr lang="en-US" sz="1600" b="1">
              <a:latin typeface="Arial" panose="020B0604020202020204" pitchFamily="34" charset="0"/>
              <a:cs typeface="Arial" panose="020B0604020202020204" pitchFamily="34" charset="0"/>
            </a:rPr>
            <a:t>Trade-off:</a:t>
          </a:r>
          <a:r>
            <a:rPr lang="en-US" sz="1600">
              <a:latin typeface="Arial" panose="020B0604020202020204" pitchFamily="34" charset="0"/>
              <a:cs typeface="Arial" panose="020B0604020202020204" pitchFamily="34" charset="0"/>
            </a:rPr>
            <a:t> Balancing specificity with other metrics like sensitivity, depending on the priorities.</a:t>
          </a:r>
        </a:p>
        <a:p>
          <a:endParaRPr lang="en-US" sz="1300">
            <a:latin typeface="Arial" panose="020B0604020202020204" pitchFamily="34" charset="0"/>
            <a:cs typeface="Arial" panose="020B0604020202020204" pitchFamily="34" charset="0"/>
          </a:endParaRPr>
        </a:p>
      </dgm:t>
    </dgm:pt>
    <dgm:pt modelId="{06910A4E-02FC-465C-BDAA-9D0E33F66CBC}" type="parTrans" cxnId="{8B8BB7F8-3BF3-46F3-BE75-2B1CD2859A7A}">
      <dgm:prSet/>
      <dgm:spPr/>
      <dgm:t>
        <a:bodyPr/>
        <a:lstStyle/>
        <a:p>
          <a:endParaRPr lang="en-US"/>
        </a:p>
      </dgm:t>
    </dgm:pt>
    <dgm:pt modelId="{134ED908-2D71-44C0-8471-672D4B1B1B4C}" type="sibTrans" cxnId="{8B8BB7F8-3BF3-46F3-BE75-2B1CD2859A7A}">
      <dgm:prSet/>
      <dgm:spPr/>
      <dgm:t>
        <a:bodyPr/>
        <a:lstStyle/>
        <a:p>
          <a:endParaRPr lang="en-US"/>
        </a:p>
      </dgm:t>
    </dgm:pt>
    <dgm:pt modelId="{12DF3D9F-5EF6-4869-A0CE-47F1C495586B}">
      <dgm:prSet phldrT="[Text]" custT="1"/>
      <dgm:spPr/>
      <dgm:t>
        <a:bodyPr/>
        <a:lstStyle/>
        <a:p>
          <a:r>
            <a:rPr lang="en-US" sz="1600" b="1">
              <a:latin typeface="Arial" panose="020B0604020202020204" pitchFamily="34" charset="0"/>
              <a:cs typeface="Arial" panose="020B0604020202020204" pitchFamily="34" charset="0"/>
            </a:rPr>
            <a:t>Definition:</a:t>
          </a:r>
          <a:r>
            <a:rPr lang="en-US" sz="1600">
              <a:latin typeface="Arial" panose="020B0604020202020204" pitchFamily="34" charset="0"/>
              <a:cs typeface="Arial" panose="020B0604020202020204" pitchFamily="34" charset="0"/>
            </a:rPr>
            <a:t> It shows us how well the model finds the right resumes that are actually a good match for the job.</a:t>
          </a:r>
        </a:p>
      </dgm:t>
    </dgm:pt>
    <dgm:pt modelId="{3602AC45-0016-4CBF-B11D-BF7D7D24F9D3}" type="parTrans" cxnId="{0BC2332B-69A0-46EA-BF57-928FF9BE2B9E}">
      <dgm:prSet/>
      <dgm:spPr/>
      <dgm:t>
        <a:bodyPr/>
        <a:lstStyle/>
        <a:p>
          <a:endParaRPr lang="en-US"/>
        </a:p>
      </dgm:t>
    </dgm:pt>
    <dgm:pt modelId="{46EDEC51-3109-4A6B-A37F-2579A9A03B06}" type="sibTrans" cxnId="{0BC2332B-69A0-46EA-BF57-928FF9BE2B9E}">
      <dgm:prSet/>
      <dgm:spPr/>
      <dgm:t>
        <a:bodyPr/>
        <a:lstStyle/>
        <a:p>
          <a:endParaRPr lang="en-US"/>
        </a:p>
      </dgm:t>
    </dgm:pt>
    <dgm:pt modelId="{BAD05169-3F09-4CA8-9B8C-9ABFFE171887}" type="pres">
      <dgm:prSet presAssocID="{A6084C2D-3B78-4499-9052-7FEA28AF0AF2}" presName="Name0" presStyleCnt="0">
        <dgm:presLayoutVars>
          <dgm:chMax val="7"/>
          <dgm:chPref val="7"/>
          <dgm:dir/>
        </dgm:presLayoutVars>
      </dgm:prSet>
      <dgm:spPr/>
    </dgm:pt>
    <dgm:pt modelId="{D3AD1B5D-9357-43E6-811D-DF560B6B401E}" type="pres">
      <dgm:prSet presAssocID="{A6084C2D-3B78-4499-9052-7FEA28AF0AF2}" presName="Name1" presStyleCnt="0"/>
      <dgm:spPr/>
    </dgm:pt>
    <dgm:pt modelId="{A26818DA-3BA5-4471-97AE-7441F5D352D3}" type="pres">
      <dgm:prSet presAssocID="{A6084C2D-3B78-4499-9052-7FEA28AF0AF2}" presName="cycle" presStyleCnt="0"/>
      <dgm:spPr/>
    </dgm:pt>
    <dgm:pt modelId="{54E5721B-5676-4295-A0BA-0E93B050C22C}" type="pres">
      <dgm:prSet presAssocID="{A6084C2D-3B78-4499-9052-7FEA28AF0AF2}" presName="srcNode" presStyleLbl="node1" presStyleIdx="0" presStyleCnt="3"/>
      <dgm:spPr/>
    </dgm:pt>
    <dgm:pt modelId="{FACEF186-5FC9-473D-AB6A-2E2479612851}" type="pres">
      <dgm:prSet presAssocID="{A6084C2D-3B78-4499-9052-7FEA28AF0AF2}" presName="conn" presStyleLbl="parChTrans1D2" presStyleIdx="0" presStyleCnt="1"/>
      <dgm:spPr/>
    </dgm:pt>
    <dgm:pt modelId="{96DA2A48-F430-4F55-9AEF-33ECC20030C9}" type="pres">
      <dgm:prSet presAssocID="{A6084C2D-3B78-4499-9052-7FEA28AF0AF2}" presName="extraNode" presStyleLbl="node1" presStyleIdx="0" presStyleCnt="3"/>
      <dgm:spPr/>
    </dgm:pt>
    <dgm:pt modelId="{FD9224BF-B2D5-4C6A-8114-1E412F780C5A}" type="pres">
      <dgm:prSet presAssocID="{A6084C2D-3B78-4499-9052-7FEA28AF0AF2}" presName="dstNode" presStyleLbl="node1" presStyleIdx="0" presStyleCnt="3"/>
      <dgm:spPr/>
    </dgm:pt>
    <dgm:pt modelId="{B9E9EE0C-C7FC-4926-AD7C-FB7B9FED6063}" type="pres">
      <dgm:prSet presAssocID="{DFBD03C2-462F-431F-8071-6B5CF1EAE9B7}" presName="text_1" presStyleLbl="node1" presStyleIdx="0" presStyleCnt="3">
        <dgm:presLayoutVars>
          <dgm:bulletEnabled val="1"/>
        </dgm:presLayoutVars>
      </dgm:prSet>
      <dgm:spPr/>
    </dgm:pt>
    <dgm:pt modelId="{0BEEC161-E147-4E6A-93BB-827058EA5647}" type="pres">
      <dgm:prSet presAssocID="{DFBD03C2-462F-431F-8071-6B5CF1EAE9B7}" presName="accent_1" presStyleCnt="0"/>
      <dgm:spPr/>
    </dgm:pt>
    <dgm:pt modelId="{0B0E36DE-300C-48BE-AC3F-314A9FB3748A}" type="pres">
      <dgm:prSet presAssocID="{DFBD03C2-462F-431F-8071-6B5CF1EAE9B7}" presName="accentRepeatNode" presStyleLbl="solidFgAcc1" presStyleIdx="0" presStyleCnt="3"/>
      <dgm:spPr/>
    </dgm:pt>
    <dgm:pt modelId="{590EE86D-5EAF-4E87-BEE7-40D4049EA461}" type="pres">
      <dgm:prSet presAssocID="{629F7AEF-E573-40D1-89F5-CAE1C94031D0}" presName="text_2" presStyleLbl="node1" presStyleIdx="1" presStyleCnt="3">
        <dgm:presLayoutVars>
          <dgm:bulletEnabled val="1"/>
        </dgm:presLayoutVars>
      </dgm:prSet>
      <dgm:spPr/>
    </dgm:pt>
    <dgm:pt modelId="{540EF610-0B46-44DA-A3ED-BA34D7995E5F}" type="pres">
      <dgm:prSet presAssocID="{629F7AEF-E573-40D1-89F5-CAE1C94031D0}" presName="accent_2" presStyleCnt="0"/>
      <dgm:spPr/>
    </dgm:pt>
    <dgm:pt modelId="{9F3247CF-EEBC-475B-B168-718D0ACCBD66}" type="pres">
      <dgm:prSet presAssocID="{629F7AEF-E573-40D1-89F5-CAE1C94031D0}" presName="accentRepeatNode" presStyleLbl="solidFgAcc1" presStyleIdx="1" presStyleCnt="3"/>
      <dgm:spPr/>
    </dgm:pt>
    <dgm:pt modelId="{1230639E-7E04-4E00-A085-9C6650A565C2}" type="pres">
      <dgm:prSet presAssocID="{12DF3D9F-5EF6-4869-A0CE-47F1C495586B}" presName="text_3" presStyleLbl="node1" presStyleIdx="2" presStyleCnt="3">
        <dgm:presLayoutVars>
          <dgm:bulletEnabled val="1"/>
        </dgm:presLayoutVars>
      </dgm:prSet>
      <dgm:spPr/>
    </dgm:pt>
    <dgm:pt modelId="{4EF8E9A8-E3ED-4848-BF3A-688A81C469CB}" type="pres">
      <dgm:prSet presAssocID="{12DF3D9F-5EF6-4869-A0CE-47F1C495586B}" presName="accent_3" presStyleCnt="0"/>
      <dgm:spPr/>
    </dgm:pt>
    <dgm:pt modelId="{5593FC13-757D-4602-AF3C-ED71817050B6}" type="pres">
      <dgm:prSet presAssocID="{12DF3D9F-5EF6-4869-A0CE-47F1C495586B}" presName="accentRepeatNode" presStyleLbl="solidFgAcc1" presStyleIdx="2" presStyleCnt="3"/>
      <dgm:spPr/>
    </dgm:pt>
  </dgm:ptLst>
  <dgm:cxnLst>
    <dgm:cxn modelId="{0BC2332B-69A0-46EA-BF57-928FF9BE2B9E}" srcId="{A6084C2D-3B78-4499-9052-7FEA28AF0AF2}" destId="{12DF3D9F-5EF6-4869-A0CE-47F1C495586B}" srcOrd="2" destOrd="0" parTransId="{3602AC45-0016-4CBF-B11D-BF7D7D24F9D3}" sibTransId="{46EDEC51-3109-4A6B-A37F-2579A9A03B06}"/>
    <dgm:cxn modelId="{420E7562-63E1-46B8-88C3-C809540FE9F9}" type="presOf" srcId="{9AAA31B6-93CD-46BF-9D01-A41200450F32}" destId="{FACEF186-5FC9-473D-AB6A-2E2479612851}" srcOrd="0" destOrd="0" presId="urn:microsoft.com/office/officeart/2008/layout/VerticalCurvedList"/>
    <dgm:cxn modelId="{3DF4F67C-A55C-4D05-B339-C82F8D6BF0ED}" type="presOf" srcId="{12DF3D9F-5EF6-4869-A0CE-47F1C495586B}" destId="{1230639E-7E04-4E00-A085-9C6650A565C2}" srcOrd="0" destOrd="0" presId="urn:microsoft.com/office/officeart/2008/layout/VerticalCurvedList"/>
    <dgm:cxn modelId="{C85EEE7F-0737-4335-868C-F3BFD7799DFD}" type="presOf" srcId="{629F7AEF-E573-40D1-89F5-CAE1C94031D0}" destId="{590EE86D-5EAF-4E87-BEE7-40D4049EA461}" srcOrd="0" destOrd="0" presId="urn:microsoft.com/office/officeart/2008/layout/VerticalCurvedList"/>
    <dgm:cxn modelId="{7A344489-FE4C-48CF-A802-C1F3BFAA39DE}" srcId="{A6084C2D-3B78-4499-9052-7FEA28AF0AF2}" destId="{DFBD03C2-462F-431F-8071-6B5CF1EAE9B7}" srcOrd="0" destOrd="0" parTransId="{0240A29F-E3D8-4847-BAF1-4FE4A24E96F4}" sibTransId="{9AAA31B6-93CD-46BF-9D01-A41200450F32}"/>
    <dgm:cxn modelId="{729A298A-02FE-4E0E-9D54-B1573ABC33B3}" type="presOf" srcId="{A6084C2D-3B78-4499-9052-7FEA28AF0AF2}" destId="{BAD05169-3F09-4CA8-9B8C-9ABFFE171887}" srcOrd="0" destOrd="0" presId="urn:microsoft.com/office/officeart/2008/layout/VerticalCurvedList"/>
    <dgm:cxn modelId="{4AF3C9C4-A0EE-4926-8EA3-3F8B40BC63BF}" type="presOf" srcId="{DFBD03C2-462F-431F-8071-6B5CF1EAE9B7}" destId="{B9E9EE0C-C7FC-4926-AD7C-FB7B9FED6063}" srcOrd="0" destOrd="0" presId="urn:microsoft.com/office/officeart/2008/layout/VerticalCurvedList"/>
    <dgm:cxn modelId="{8B8BB7F8-3BF3-46F3-BE75-2B1CD2859A7A}" srcId="{A6084C2D-3B78-4499-9052-7FEA28AF0AF2}" destId="{629F7AEF-E573-40D1-89F5-CAE1C94031D0}" srcOrd="1" destOrd="0" parTransId="{06910A4E-02FC-465C-BDAA-9D0E33F66CBC}" sibTransId="{134ED908-2D71-44C0-8471-672D4B1B1B4C}"/>
    <dgm:cxn modelId="{1B66AF1F-7717-4B6C-B291-1017AF3C58EC}" type="presParOf" srcId="{BAD05169-3F09-4CA8-9B8C-9ABFFE171887}" destId="{D3AD1B5D-9357-43E6-811D-DF560B6B401E}" srcOrd="0" destOrd="0" presId="urn:microsoft.com/office/officeart/2008/layout/VerticalCurvedList"/>
    <dgm:cxn modelId="{08E1B485-2CA6-4938-B2A0-EF7BCF9244EB}" type="presParOf" srcId="{D3AD1B5D-9357-43E6-811D-DF560B6B401E}" destId="{A26818DA-3BA5-4471-97AE-7441F5D352D3}" srcOrd="0" destOrd="0" presId="urn:microsoft.com/office/officeart/2008/layout/VerticalCurvedList"/>
    <dgm:cxn modelId="{70983133-745C-423C-B028-AA92C57EA71E}" type="presParOf" srcId="{A26818DA-3BA5-4471-97AE-7441F5D352D3}" destId="{54E5721B-5676-4295-A0BA-0E93B050C22C}" srcOrd="0" destOrd="0" presId="urn:microsoft.com/office/officeart/2008/layout/VerticalCurvedList"/>
    <dgm:cxn modelId="{2C39C7A0-578B-428D-917C-5AFC775C5D95}" type="presParOf" srcId="{A26818DA-3BA5-4471-97AE-7441F5D352D3}" destId="{FACEF186-5FC9-473D-AB6A-2E2479612851}" srcOrd="1" destOrd="0" presId="urn:microsoft.com/office/officeart/2008/layout/VerticalCurvedList"/>
    <dgm:cxn modelId="{A7EFFFB3-2934-46E6-8DF1-76AE8FB918B5}" type="presParOf" srcId="{A26818DA-3BA5-4471-97AE-7441F5D352D3}" destId="{96DA2A48-F430-4F55-9AEF-33ECC20030C9}" srcOrd="2" destOrd="0" presId="urn:microsoft.com/office/officeart/2008/layout/VerticalCurvedList"/>
    <dgm:cxn modelId="{7A37B534-AB4F-4FC6-AC7D-9BB3E99BC710}" type="presParOf" srcId="{A26818DA-3BA5-4471-97AE-7441F5D352D3}" destId="{FD9224BF-B2D5-4C6A-8114-1E412F780C5A}" srcOrd="3" destOrd="0" presId="urn:microsoft.com/office/officeart/2008/layout/VerticalCurvedList"/>
    <dgm:cxn modelId="{283B83CE-B206-4A9F-B41A-9853E005F707}" type="presParOf" srcId="{D3AD1B5D-9357-43E6-811D-DF560B6B401E}" destId="{B9E9EE0C-C7FC-4926-AD7C-FB7B9FED6063}" srcOrd="1" destOrd="0" presId="urn:microsoft.com/office/officeart/2008/layout/VerticalCurvedList"/>
    <dgm:cxn modelId="{E959E126-8C58-4DA4-8F29-F42B7AD2D567}" type="presParOf" srcId="{D3AD1B5D-9357-43E6-811D-DF560B6B401E}" destId="{0BEEC161-E147-4E6A-93BB-827058EA5647}" srcOrd="2" destOrd="0" presId="urn:microsoft.com/office/officeart/2008/layout/VerticalCurvedList"/>
    <dgm:cxn modelId="{8239E341-D893-4DB9-BB83-4C987D2F0ED7}" type="presParOf" srcId="{0BEEC161-E147-4E6A-93BB-827058EA5647}" destId="{0B0E36DE-300C-48BE-AC3F-314A9FB3748A}" srcOrd="0" destOrd="0" presId="urn:microsoft.com/office/officeart/2008/layout/VerticalCurvedList"/>
    <dgm:cxn modelId="{1965140C-E5A8-444F-BFA3-CD544E4D6675}" type="presParOf" srcId="{D3AD1B5D-9357-43E6-811D-DF560B6B401E}" destId="{590EE86D-5EAF-4E87-BEE7-40D4049EA461}" srcOrd="3" destOrd="0" presId="urn:microsoft.com/office/officeart/2008/layout/VerticalCurvedList"/>
    <dgm:cxn modelId="{BF3A0CB0-FAE4-460D-8EB3-961E52BB52EB}" type="presParOf" srcId="{D3AD1B5D-9357-43E6-811D-DF560B6B401E}" destId="{540EF610-0B46-44DA-A3ED-BA34D7995E5F}" srcOrd="4" destOrd="0" presId="urn:microsoft.com/office/officeart/2008/layout/VerticalCurvedList"/>
    <dgm:cxn modelId="{F96684C6-268C-4A04-B33D-0424FF070B66}" type="presParOf" srcId="{540EF610-0B46-44DA-A3ED-BA34D7995E5F}" destId="{9F3247CF-EEBC-475B-B168-718D0ACCBD66}" srcOrd="0" destOrd="0" presId="urn:microsoft.com/office/officeart/2008/layout/VerticalCurvedList"/>
    <dgm:cxn modelId="{11BCDC77-7E1A-46C4-A246-E54864D46B2A}" type="presParOf" srcId="{D3AD1B5D-9357-43E6-811D-DF560B6B401E}" destId="{1230639E-7E04-4E00-A085-9C6650A565C2}" srcOrd="5" destOrd="0" presId="urn:microsoft.com/office/officeart/2008/layout/VerticalCurvedList"/>
    <dgm:cxn modelId="{5CBBDC8D-774C-4ADE-B5A3-B93BAF71683C}" type="presParOf" srcId="{D3AD1B5D-9357-43E6-811D-DF560B6B401E}" destId="{4EF8E9A8-E3ED-4848-BF3A-688A81C469CB}" srcOrd="6" destOrd="0" presId="urn:microsoft.com/office/officeart/2008/layout/VerticalCurvedList"/>
    <dgm:cxn modelId="{1FD31686-9594-4E9D-AECC-59DE25241370}" type="presParOf" srcId="{4EF8E9A8-E3ED-4848-BF3A-688A81C469CB}" destId="{5593FC13-757D-4602-AF3C-ED71817050B6}"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2A1DDF-83EB-254C-BEB5-7DB74E2433F9}" type="doc">
      <dgm:prSet loTypeId="urn:microsoft.com/office/officeart/2005/8/layout/hChevron3" loCatId="" qsTypeId="urn:microsoft.com/office/officeart/2005/8/quickstyle/simple3" qsCatId="simple" csTypeId="urn:microsoft.com/office/officeart/2005/8/colors/accent1_2" csCatId="accent1" phldr="1"/>
      <dgm:spPr/>
    </dgm:pt>
    <dgm:pt modelId="{D3A4BB30-FDAB-8B48-A60B-4CCBED206DFE}">
      <dgm:prSet phldrT="[Text]"/>
      <dgm:spPr>
        <a:solidFill>
          <a:schemeClr val="accent5">
            <a:lumMod val="90000"/>
          </a:schemeClr>
        </a:solidFill>
      </dgm:spPr>
      <dgm:t>
        <a:bodyPr/>
        <a:lstStyle/>
        <a:p>
          <a:r>
            <a:rPr lang="en-GB" b="1">
              <a:solidFill>
                <a:schemeClr val="tx2"/>
              </a:solidFill>
            </a:rPr>
            <a:t>Calling the function with Gemini API key</a:t>
          </a:r>
        </a:p>
      </dgm:t>
    </dgm:pt>
    <dgm:pt modelId="{1620E3B5-D6AF-884C-9E81-65007D43EDDF}" type="parTrans" cxnId="{DE9FD70F-9EFD-6349-A127-293346BB48C8}">
      <dgm:prSet/>
      <dgm:spPr/>
      <dgm:t>
        <a:bodyPr/>
        <a:lstStyle/>
        <a:p>
          <a:endParaRPr lang="en-GB">
            <a:solidFill>
              <a:schemeClr val="tx2"/>
            </a:solidFill>
          </a:endParaRPr>
        </a:p>
      </dgm:t>
    </dgm:pt>
    <dgm:pt modelId="{4FDBFE35-993A-4C4F-A73A-6CEA3A25F85E}" type="sibTrans" cxnId="{DE9FD70F-9EFD-6349-A127-293346BB48C8}">
      <dgm:prSet/>
      <dgm:spPr/>
      <dgm:t>
        <a:bodyPr/>
        <a:lstStyle/>
        <a:p>
          <a:endParaRPr lang="en-GB">
            <a:solidFill>
              <a:schemeClr val="tx2"/>
            </a:solidFill>
          </a:endParaRPr>
        </a:p>
      </dgm:t>
    </dgm:pt>
    <dgm:pt modelId="{440C74F9-C52A-0449-A016-5D941369D966}">
      <dgm:prSet phldrT="[Text]"/>
      <dgm:spPr>
        <a:solidFill>
          <a:schemeClr val="accent5">
            <a:lumMod val="75000"/>
          </a:schemeClr>
        </a:solidFill>
      </dgm:spPr>
      <dgm:t>
        <a:bodyPr/>
        <a:lstStyle/>
        <a:p>
          <a:r>
            <a:rPr lang="en-GB" b="1">
              <a:solidFill>
                <a:schemeClr val="tx2"/>
              </a:solidFill>
            </a:rPr>
            <a:t>Each Resume and JD will have Relevance score </a:t>
          </a:r>
        </a:p>
      </dgm:t>
    </dgm:pt>
    <dgm:pt modelId="{9D98B11C-7008-B144-8365-9E4B39634567}" type="parTrans" cxnId="{3F1517E7-D33C-034A-8786-700FBD7742B8}">
      <dgm:prSet/>
      <dgm:spPr/>
      <dgm:t>
        <a:bodyPr/>
        <a:lstStyle/>
        <a:p>
          <a:endParaRPr lang="en-GB">
            <a:solidFill>
              <a:schemeClr val="tx2"/>
            </a:solidFill>
          </a:endParaRPr>
        </a:p>
      </dgm:t>
    </dgm:pt>
    <dgm:pt modelId="{8E8F3FBE-279D-5442-8ECC-431AAD291D35}" type="sibTrans" cxnId="{3F1517E7-D33C-034A-8786-700FBD7742B8}">
      <dgm:prSet/>
      <dgm:spPr/>
      <dgm:t>
        <a:bodyPr/>
        <a:lstStyle/>
        <a:p>
          <a:endParaRPr lang="en-GB">
            <a:solidFill>
              <a:schemeClr val="tx2"/>
            </a:solidFill>
          </a:endParaRPr>
        </a:p>
      </dgm:t>
    </dgm:pt>
    <dgm:pt modelId="{14D73A69-A806-A340-A946-9FCA3C05EADB}">
      <dgm:prSet phldrT="[Text]"/>
      <dgm:spPr>
        <a:solidFill>
          <a:schemeClr val="accent3">
            <a:lumMod val="20000"/>
            <a:lumOff val="80000"/>
          </a:schemeClr>
        </a:solidFill>
      </dgm:spPr>
      <dgm:t>
        <a:bodyPr/>
        <a:lstStyle/>
        <a:p>
          <a:r>
            <a:rPr lang="en-GB" b="1">
              <a:solidFill>
                <a:schemeClr val="tx2"/>
              </a:solidFill>
            </a:rPr>
            <a:t>Extracting JD and resume from PDF format </a:t>
          </a:r>
        </a:p>
      </dgm:t>
    </dgm:pt>
    <dgm:pt modelId="{C9E9FD9E-51BB-0D44-B10A-C38B8CA2DF84}" type="sibTrans" cxnId="{54760F54-C60A-DB4F-BE63-7F26B55D8273}">
      <dgm:prSet/>
      <dgm:spPr/>
      <dgm:t>
        <a:bodyPr/>
        <a:lstStyle/>
        <a:p>
          <a:endParaRPr lang="en-GB">
            <a:solidFill>
              <a:schemeClr val="tx2"/>
            </a:solidFill>
          </a:endParaRPr>
        </a:p>
      </dgm:t>
    </dgm:pt>
    <dgm:pt modelId="{5B696761-9429-A040-99BA-5FE601D78086}" type="parTrans" cxnId="{54760F54-C60A-DB4F-BE63-7F26B55D8273}">
      <dgm:prSet/>
      <dgm:spPr/>
      <dgm:t>
        <a:bodyPr/>
        <a:lstStyle/>
        <a:p>
          <a:endParaRPr lang="en-GB">
            <a:solidFill>
              <a:schemeClr val="tx2"/>
            </a:solidFill>
          </a:endParaRPr>
        </a:p>
      </dgm:t>
    </dgm:pt>
    <dgm:pt modelId="{61483BDF-8D98-0F42-A9EF-A7639ECCDB7A}">
      <dgm:prSet phldrT="[Text]"/>
      <dgm:spPr>
        <a:solidFill>
          <a:schemeClr val="accent5">
            <a:lumMod val="50000"/>
          </a:schemeClr>
        </a:solidFill>
      </dgm:spPr>
      <dgm:t>
        <a:bodyPr/>
        <a:lstStyle/>
        <a:p>
          <a:r>
            <a:rPr lang="en-GB" b="1" baseline="0">
              <a:solidFill>
                <a:schemeClr val="tx2"/>
              </a:solidFill>
            </a:rPr>
            <a:t>Adding the Breakdown of relevance score</a:t>
          </a:r>
          <a:endParaRPr lang="en-GB" b="1">
            <a:solidFill>
              <a:schemeClr val="tx2"/>
            </a:solidFill>
          </a:endParaRPr>
        </a:p>
      </dgm:t>
    </dgm:pt>
    <dgm:pt modelId="{01197F8C-10FD-C04F-B4D5-65B96A114E8A}" type="parTrans" cxnId="{F5E57A61-B590-F940-AEEE-493D6E0A90BD}">
      <dgm:prSet/>
      <dgm:spPr/>
      <dgm:t>
        <a:bodyPr/>
        <a:lstStyle/>
        <a:p>
          <a:endParaRPr lang="en-GB">
            <a:solidFill>
              <a:schemeClr val="tx2"/>
            </a:solidFill>
          </a:endParaRPr>
        </a:p>
      </dgm:t>
    </dgm:pt>
    <dgm:pt modelId="{9BF571E9-01F9-1B49-B4CF-82DA6160B6E6}" type="sibTrans" cxnId="{F5E57A61-B590-F940-AEEE-493D6E0A90BD}">
      <dgm:prSet/>
      <dgm:spPr/>
      <dgm:t>
        <a:bodyPr/>
        <a:lstStyle/>
        <a:p>
          <a:endParaRPr lang="en-GB">
            <a:solidFill>
              <a:schemeClr val="tx2"/>
            </a:solidFill>
          </a:endParaRPr>
        </a:p>
      </dgm:t>
    </dgm:pt>
    <dgm:pt modelId="{04E01E67-273B-3843-946E-EF5DC17FF240}" type="pres">
      <dgm:prSet presAssocID="{692A1DDF-83EB-254C-BEB5-7DB74E2433F9}" presName="Name0" presStyleCnt="0">
        <dgm:presLayoutVars>
          <dgm:dir/>
          <dgm:resizeHandles val="exact"/>
        </dgm:presLayoutVars>
      </dgm:prSet>
      <dgm:spPr/>
    </dgm:pt>
    <dgm:pt modelId="{852B4426-3F12-9743-8D28-AEC1A1E3D1B3}" type="pres">
      <dgm:prSet presAssocID="{14D73A69-A806-A340-A946-9FCA3C05EADB}" presName="parTxOnly" presStyleLbl="node1" presStyleIdx="0" presStyleCnt="4">
        <dgm:presLayoutVars>
          <dgm:bulletEnabled val="1"/>
        </dgm:presLayoutVars>
      </dgm:prSet>
      <dgm:spPr/>
    </dgm:pt>
    <dgm:pt modelId="{2CC4B944-57FB-3341-80D4-2995AE810FBB}" type="pres">
      <dgm:prSet presAssocID="{C9E9FD9E-51BB-0D44-B10A-C38B8CA2DF84}" presName="parSpace" presStyleCnt="0"/>
      <dgm:spPr/>
    </dgm:pt>
    <dgm:pt modelId="{DF5157C3-BB6E-A14D-A541-07EF344DB12C}" type="pres">
      <dgm:prSet presAssocID="{D3A4BB30-FDAB-8B48-A60B-4CCBED206DFE}" presName="parTxOnly" presStyleLbl="node1" presStyleIdx="1" presStyleCnt="4">
        <dgm:presLayoutVars>
          <dgm:bulletEnabled val="1"/>
        </dgm:presLayoutVars>
      </dgm:prSet>
      <dgm:spPr/>
    </dgm:pt>
    <dgm:pt modelId="{AE499C57-94DF-FE4E-8D29-8F22D76123A8}" type="pres">
      <dgm:prSet presAssocID="{4FDBFE35-993A-4C4F-A73A-6CEA3A25F85E}" presName="parSpace" presStyleCnt="0"/>
      <dgm:spPr/>
    </dgm:pt>
    <dgm:pt modelId="{9C8BD6C7-55E8-C540-8FB7-C2B8BC883C85}" type="pres">
      <dgm:prSet presAssocID="{440C74F9-C52A-0449-A016-5D941369D966}" presName="parTxOnly" presStyleLbl="node1" presStyleIdx="2" presStyleCnt="4">
        <dgm:presLayoutVars>
          <dgm:bulletEnabled val="1"/>
        </dgm:presLayoutVars>
      </dgm:prSet>
      <dgm:spPr/>
    </dgm:pt>
    <dgm:pt modelId="{4C88B2D4-F1EC-5144-9A10-17EB62596B19}" type="pres">
      <dgm:prSet presAssocID="{8E8F3FBE-279D-5442-8ECC-431AAD291D35}" presName="parSpace" presStyleCnt="0"/>
      <dgm:spPr/>
    </dgm:pt>
    <dgm:pt modelId="{A192D564-FB77-F94B-9ED8-0A4E079C12BA}" type="pres">
      <dgm:prSet presAssocID="{61483BDF-8D98-0F42-A9EF-A7639ECCDB7A}" presName="parTxOnly" presStyleLbl="node1" presStyleIdx="3" presStyleCnt="4">
        <dgm:presLayoutVars>
          <dgm:bulletEnabled val="1"/>
        </dgm:presLayoutVars>
      </dgm:prSet>
      <dgm:spPr/>
    </dgm:pt>
  </dgm:ptLst>
  <dgm:cxnLst>
    <dgm:cxn modelId="{B50CD303-9581-C646-BDE9-EF691D3AE89C}" type="presOf" srcId="{440C74F9-C52A-0449-A016-5D941369D966}" destId="{9C8BD6C7-55E8-C540-8FB7-C2B8BC883C85}" srcOrd="0" destOrd="0" presId="urn:microsoft.com/office/officeart/2005/8/layout/hChevron3"/>
    <dgm:cxn modelId="{DE9FD70F-9EFD-6349-A127-293346BB48C8}" srcId="{692A1DDF-83EB-254C-BEB5-7DB74E2433F9}" destId="{D3A4BB30-FDAB-8B48-A60B-4CCBED206DFE}" srcOrd="1" destOrd="0" parTransId="{1620E3B5-D6AF-884C-9E81-65007D43EDDF}" sibTransId="{4FDBFE35-993A-4C4F-A73A-6CEA3A25F85E}"/>
    <dgm:cxn modelId="{C4D7F939-8749-8943-A356-3265A4D65AD5}" type="presOf" srcId="{D3A4BB30-FDAB-8B48-A60B-4CCBED206DFE}" destId="{DF5157C3-BB6E-A14D-A541-07EF344DB12C}" srcOrd="0" destOrd="0" presId="urn:microsoft.com/office/officeart/2005/8/layout/hChevron3"/>
    <dgm:cxn modelId="{54760F54-C60A-DB4F-BE63-7F26B55D8273}" srcId="{692A1DDF-83EB-254C-BEB5-7DB74E2433F9}" destId="{14D73A69-A806-A340-A946-9FCA3C05EADB}" srcOrd="0" destOrd="0" parTransId="{5B696761-9429-A040-99BA-5FE601D78086}" sibTransId="{C9E9FD9E-51BB-0D44-B10A-C38B8CA2DF84}"/>
    <dgm:cxn modelId="{F5E57A61-B590-F940-AEEE-493D6E0A90BD}" srcId="{692A1DDF-83EB-254C-BEB5-7DB74E2433F9}" destId="{61483BDF-8D98-0F42-A9EF-A7639ECCDB7A}" srcOrd="3" destOrd="0" parTransId="{01197F8C-10FD-C04F-B4D5-65B96A114E8A}" sibTransId="{9BF571E9-01F9-1B49-B4CF-82DA6160B6E6}"/>
    <dgm:cxn modelId="{0BCAE390-056A-8244-BEFF-A6E68A9FCB68}" type="presOf" srcId="{14D73A69-A806-A340-A946-9FCA3C05EADB}" destId="{852B4426-3F12-9743-8D28-AEC1A1E3D1B3}" srcOrd="0" destOrd="0" presId="urn:microsoft.com/office/officeart/2005/8/layout/hChevron3"/>
    <dgm:cxn modelId="{4E988BAE-FCE1-854C-8F8C-5A587E467888}" type="presOf" srcId="{61483BDF-8D98-0F42-A9EF-A7639ECCDB7A}" destId="{A192D564-FB77-F94B-9ED8-0A4E079C12BA}" srcOrd="0" destOrd="0" presId="urn:microsoft.com/office/officeart/2005/8/layout/hChevron3"/>
    <dgm:cxn modelId="{9002FFD3-1C37-1743-BA89-B3E90B6ECCD6}" type="presOf" srcId="{692A1DDF-83EB-254C-BEB5-7DB74E2433F9}" destId="{04E01E67-273B-3843-946E-EF5DC17FF240}" srcOrd="0" destOrd="0" presId="urn:microsoft.com/office/officeart/2005/8/layout/hChevron3"/>
    <dgm:cxn modelId="{3F1517E7-D33C-034A-8786-700FBD7742B8}" srcId="{692A1DDF-83EB-254C-BEB5-7DB74E2433F9}" destId="{440C74F9-C52A-0449-A016-5D941369D966}" srcOrd="2" destOrd="0" parTransId="{9D98B11C-7008-B144-8365-9E4B39634567}" sibTransId="{8E8F3FBE-279D-5442-8ECC-431AAD291D35}"/>
    <dgm:cxn modelId="{4977F259-867A-A84D-A5B0-3D723C954630}" type="presParOf" srcId="{04E01E67-273B-3843-946E-EF5DC17FF240}" destId="{852B4426-3F12-9743-8D28-AEC1A1E3D1B3}" srcOrd="0" destOrd="0" presId="urn:microsoft.com/office/officeart/2005/8/layout/hChevron3"/>
    <dgm:cxn modelId="{79450BB7-9BD5-764B-9B1B-9B600E1988B1}" type="presParOf" srcId="{04E01E67-273B-3843-946E-EF5DC17FF240}" destId="{2CC4B944-57FB-3341-80D4-2995AE810FBB}" srcOrd="1" destOrd="0" presId="urn:microsoft.com/office/officeart/2005/8/layout/hChevron3"/>
    <dgm:cxn modelId="{404194C1-02F3-E44A-99EA-85D387F7B4A0}" type="presParOf" srcId="{04E01E67-273B-3843-946E-EF5DC17FF240}" destId="{DF5157C3-BB6E-A14D-A541-07EF344DB12C}" srcOrd="2" destOrd="0" presId="urn:microsoft.com/office/officeart/2005/8/layout/hChevron3"/>
    <dgm:cxn modelId="{E2DFD294-FF0A-DB4B-A777-987F2729C7EF}" type="presParOf" srcId="{04E01E67-273B-3843-946E-EF5DC17FF240}" destId="{AE499C57-94DF-FE4E-8D29-8F22D76123A8}" srcOrd="3" destOrd="0" presId="urn:microsoft.com/office/officeart/2005/8/layout/hChevron3"/>
    <dgm:cxn modelId="{BF0AE1D6-2F3C-DF40-87F8-CD9DAC0CD693}" type="presParOf" srcId="{04E01E67-273B-3843-946E-EF5DC17FF240}" destId="{9C8BD6C7-55E8-C540-8FB7-C2B8BC883C85}" srcOrd="4" destOrd="0" presId="urn:microsoft.com/office/officeart/2005/8/layout/hChevron3"/>
    <dgm:cxn modelId="{FE2014C9-BADA-EC41-962C-66C536AF254E}" type="presParOf" srcId="{04E01E67-273B-3843-946E-EF5DC17FF240}" destId="{4C88B2D4-F1EC-5144-9A10-17EB62596B19}" srcOrd="5" destOrd="0" presId="urn:microsoft.com/office/officeart/2005/8/layout/hChevron3"/>
    <dgm:cxn modelId="{061E6029-6BE3-F54C-9142-0B6197C4C78D}" type="presParOf" srcId="{04E01E67-273B-3843-946E-EF5DC17FF240}" destId="{A192D564-FB77-F94B-9ED8-0A4E079C12BA}" srcOrd="6" destOrd="0" presId="urn:microsoft.com/office/officeart/2005/8/layout/hChevron3"/>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26B821-F5FC-41C1-87F7-F123C97C0076}"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112CF74D-398E-49CF-A89E-DC2F835EEF3A}">
      <dgm:prSet phldrT="[Text]" phldr="0"/>
      <dgm:spPr/>
      <dgm:t>
        <a:bodyPr/>
        <a:lstStyle/>
        <a:p>
          <a:pPr rtl="0"/>
          <a:r>
            <a:rPr lang="en-US" b="1">
              <a:latin typeface="Arial"/>
              <a:cs typeface="Arial"/>
            </a:rPr>
            <a:t>Data Privacy</a:t>
          </a:r>
        </a:p>
      </dgm:t>
    </dgm:pt>
    <dgm:pt modelId="{C74413A7-9FED-46E0-9858-693EEE80CC8C}" type="parTrans" cxnId="{9C7107A8-5922-4F5C-AE3C-441357ECA653}">
      <dgm:prSet/>
      <dgm:spPr/>
      <dgm:t>
        <a:bodyPr/>
        <a:lstStyle/>
        <a:p>
          <a:endParaRPr lang="en-US"/>
        </a:p>
      </dgm:t>
    </dgm:pt>
    <dgm:pt modelId="{8BCE538D-06B5-423F-BAFE-C187468882C2}" type="sibTrans" cxnId="{9C7107A8-5922-4F5C-AE3C-441357ECA653}">
      <dgm:prSet/>
      <dgm:spPr/>
      <dgm:t>
        <a:bodyPr/>
        <a:lstStyle/>
        <a:p>
          <a:endParaRPr lang="en-US"/>
        </a:p>
      </dgm:t>
    </dgm:pt>
    <dgm:pt modelId="{FCE56E74-D351-4AAA-94FD-9B34A0A14E3B}">
      <dgm:prSet phldrT="[Text]" phldr="0"/>
      <dgm:spPr/>
      <dgm:t>
        <a:bodyPr/>
        <a:lstStyle/>
        <a:p>
          <a:pPr rtl="0"/>
          <a:r>
            <a:rPr lang="en-US" b="0">
              <a:solidFill>
                <a:schemeClr val="tx2"/>
              </a:solidFill>
              <a:latin typeface="Arial"/>
              <a:cs typeface="Arial"/>
            </a:rPr>
            <a:t> All data remains within the company’s Google Drive environment. Resumes and JDs are never exposed to third parties unless explicitly authorized by the client.</a:t>
          </a:r>
          <a:endParaRPr lang="en-US" b="0">
            <a:latin typeface="Arial"/>
            <a:cs typeface="Arial"/>
          </a:endParaRPr>
        </a:p>
      </dgm:t>
    </dgm:pt>
    <dgm:pt modelId="{5D2248C1-89FF-4019-84A9-E55F7A1BEAD8}" type="parTrans" cxnId="{1151A2E9-D1B2-462C-B964-D2EFBBA999DA}">
      <dgm:prSet/>
      <dgm:spPr/>
      <dgm:t>
        <a:bodyPr/>
        <a:lstStyle/>
        <a:p>
          <a:endParaRPr lang="en-US"/>
        </a:p>
      </dgm:t>
    </dgm:pt>
    <dgm:pt modelId="{CCDDBA7F-DC52-467A-99A1-648471431002}" type="sibTrans" cxnId="{1151A2E9-D1B2-462C-B964-D2EFBBA999DA}">
      <dgm:prSet/>
      <dgm:spPr/>
      <dgm:t>
        <a:bodyPr/>
        <a:lstStyle/>
        <a:p>
          <a:endParaRPr lang="en-US"/>
        </a:p>
      </dgm:t>
    </dgm:pt>
    <dgm:pt modelId="{F0A68D7A-5790-41E5-81DB-1DF47139FBCF}">
      <dgm:prSet phldrT="[Text]" phldr="0"/>
      <dgm:spPr/>
      <dgm:t>
        <a:bodyPr/>
        <a:lstStyle/>
        <a:p>
          <a:pPr rtl="0"/>
          <a:r>
            <a:rPr lang="en-US" b="1">
              <a:latin typeface="Arial"/>
              <a:cs typeface="Arial"/>
            </a:rPr>
            <a:t>API Security</a:t>
          </a:r>
        </a:p>
      </dgm:t>
    </dgm:pt>
    <dgm:pt modelId="{3B77CD17-3222-469B-8AD3-D7F4A5FA0F9F}" type="parTrans" cxnId="{E4C9DAF0-FFDB-4E95-B896-5F8465204E33}">
      <dgm:prSet/>
      <dgm:spPr/>
      <dgm:t>
        <a:bodyPr/>
        <a:lstStyle/>
        <a:p>
          <a:endParaRPr lang="en-US"/>
        </a:p>
      </dgm:t>
    </dgm:pt>
    <dgm:pt modelId="{FF496A42-F434-4890-91FB-3677FC8672D1}" type="sibTrans" cxnId="{E4C9DAF0-FFDB-4E95-B896-5F8465204E33}">
      <dgm:prSet/>
      <dgm:spPr/>
      <dgm:t>
        <a:bodyPr/>
        <a:lstStyle/>
        <a:p>
          <a:endParaRPr lang="en-US"/>
        </a:p>
      </dgm:t>
    </dgm:pt>
    <dgm:pt modelId="{AB293725-DD48-47F6-BA1B-C8AEC70742CB}">
      <dgm:prSet phldrT="[Text]" phldr="0"/>
      <dgm:spPr/>
      <dgm:t>
        <a:bodyPr/>
        <a:lstStyle/>
        <a:p>
          <a:pPr rtl="0"/>
          <a:r>
            <a:rPr lang="en-US" b="0">
              <a:solidFill>
                <a:schemeClr val="tx2"/>
              </a:solidFill>
              <a:latin typeface="Arial"/>
              <a:cs typeface="Arial"/>
            </a:rPr>
            <a:t>We integrate with the Gemini API, but all data is processed securely via encrypted connections. The system is built to ensure that no sensitive data is stored long-term on external servers.</a:t>
          </a:r>
          <a:endParaRPr lang="en-US" b="0">
            <a:latin typeface="Arial"/>
            <a:cs typeface="Arial"/>
          </a:endParaRPr>
        </a:p>
      </dgm:t>
    </dgm:pt>
    <dgm:pt modelId="{07BA84BF-5B19-4BA9-8778-3B0C83C95AD9}" type="parTrans" cxnId="{B55F5683-5659-41CB-AF59-2CD188B707F9}">
      <dgm:prSet/>
      <dgm:spPr/>
      <dgm:t>
        <a:bodyPr/>
        <a:lstStyle/>
        <a:p>
          <a:endParaRPr lang="en-US"/>
        </a:p>
      </dgm:t>
    </dgm:pt>
    <dgm:pt modelId="{86221DAD-0047-4F1E-9BDC-D3EA7DCB606E}" type="sibTrans" cxnId="{B55F5683-5659-41CB-AF59-2CD188B707F9}">
      <dgm:prSet/>
      <dgm:spPr/>
      <dgm:t>
        <a:bodyPr/>
        <a:lstStyle/>
        <a:p>
          <a:endParaRPr lang="en-US"/>
        </a:p>
      </dgm:t>
    </dgm:pt>
    <dgm:pt modelId="{7A8BD0B3-69DF-425E-AD99-8A2D7A64FA1B}">
      <dgm:prSet phldrT="[Text]" phldr="0"/>
      <dgm:spPr/>
      <dgm:t>
        <a:bodyPr/>
        <a:lstStyle/>
        <a:p>
          <a:pPr rtl="0"/>
          <a:r>
            <a:rPr lang="en-US" b="1">
              <a:latin typeface="Arial"/>
              <a:cs typeface="Arial"/>
            </a:rPr>
            <a:t>User Access</a:t>
          </a:r>
        </a:p>
      </dgm:t>
    </dgm:pt>
    <dgm:pt modelId="{3C4D1D0C-365A-4DC1-87A3-40A2D97DBB6D}" type="parTrans" cxnId="{B9BB21E4-4893-4045-9165-DAE63A5BA23C}">
      <dgm:prSet/>
      <dgm:spPr/>
      <dgm:t>
        <a:bodyPr/>
        <a:lstStyle/>
        <a:p>
          <a:endParaRPr lang="en-US"/>
        </a:p>
      </dgm:t>
    </dgm:pt>
    <dgm:pt modelId="{143587CC-B72D-42C6-8390-69DB1EACDD6A}" type="sibTrans" cxnId="{B9BB21E4-4893-4045-9165-DAE63A5BA23C}">
      <dgm:prSet/>
      <dgm:spPr/>
      <dgm:t>
        <a:bodyPr/>
        <a:lstStyle/>
        <a:p>
          <a:endParaRPr lang="en-US"/>
        </a:p>
      </dgm:t>
    </dgm:pt>
    <dgm:pt modelId="{31886A67-B001-4F53-862B-0365D2542EDB}">
      <dgm:prSet phldrT="[Text]" phldr="0"/>
      <dgm:spPr/>
      <dgm:t>
        <a:bodyPr/>
        <a:lstStyle/>
        <a:p>
          <a:pPr rtl="0"/>
          <a:r>
            <a:rPr lang="en-US" b="0">
              <a:solidFill>
                <a:schemeClr val="tx2"/>
              </a:solidFill>
              <a:latin typeface="Arial"/>
              <a:cs typeface="Arial"/>
            </a:rPr>
            <a:t>Access to the tool and data is restricted based on user roles, ensuring only authorized personnel can upload, view, or process resumes.</a:t>
          </a:r>
          <a:endParaRPr lang="en-US" b="0"/>
        </a:p>
      </dgm:t>
    </dgm:pt>
    <dgm:pt modelId="{F43C180D-907B-4660-AB01-0C26FC86B6F4}" type="parTrans" cxnId="{808EF094-2144-4332-98DE-5D6DA0A99147}">
      <dgm:prSet/>
      <dgm:spPr/>
      <dgm:t>
        <a:bodyPr/>
        <a:lstStyle/>
        <a:p>
          <a:endParaRPr lang="en-US"/>
        </a:p>
      </dgm:t>
    </dgm:pt>
    <dgm:pt modelId="{047EB7FC-E5E6-4A39-9546-0820F2165868}" type="sibTrans" cxnId="{808EF094-2144-4332-98DE-5D6DA0A99147}">
      <dgm:prSet/>
      <dgm:spPr/>
      <dgm:t>
        <a:bodyPr/>
        <a:lstStyle/>
        <a:p>
          <a:endParaRPr lang="en-US"/>
        </a:p>
      </dgm:t>
    </dgm:pt>
    <dgm:pt modelId="{1E74387E-1A54-486D-A6C6-48FBAA1CBFEB}" type="pres">
      <dgm:prSet presAssocID="{BD26B821-F5FC-41C1-87F7-F123C97C0076}" presName="linearFlow" presStyleCnt="0">
        <dgm:presLayoutVars>
          <dgm:dir/>
          <dgm:animLvl val="lvl"/>
          <dgm:resizeHandles val="exact"/>
        </dgm:presLayoutVars>
      </dgm:prSet>
      <dgm:spPr/>
    </dgm:pt>
    <dgm:pt modelId="{8C25D94E-0B0D-43E5-8774-6A1880A6DE59}" type="pres">
      <dgm:prSet presAssocID="{112CF74D-398E-49CF-A89E-DC2F835EEF3A}" presName="composite" presStyleCnt="0"/>
      <dgm:spPr/>
    </dgm:pt>
    <dgm:pt modelId="{B43867FE-627A-4103-BBDE-263EE7A54311}" type="pres">
      <dgm:prSet presAssocID="{112CF74D-398E-49CF-A89E-DC2F835EEF3A}" presName="parentText" presStyleLbl="alignNode1" presStyleIdx="0" presStyleCnt="3">
        <dgm:presLayoutVars>
          <dgm:chMax val="1"/>
          <dgm:bulletEnabled val="1"/>
        </dgm:presLayoutVars>
      </dgm:prSet>
      <dgm:spPr>
        <a:solidFill>
          <a:schemeClr val="tx2"/>
        </a:solidFill>
      </dgm:spPr>
    </dgm:pt>
    <dgm:pt modelId="{DE38376F-A364-4177-ACA4-8F23325FEC1B}" type="pres">
      <dgm:prSet presAssocID="{112CF74D-398E-49CF-A89E-DC2F835EEF3A}" presName="descendantText" presStyleLbl="alignAcc1" presStyleIdx="0" presStyleCnt="3">
        <dgm:presLayoutVars>
          <dgm:bulletEnabled val="1"/>
        </dgm:presLayoutVars>
      </dgm:prSet>
      <dgm:spPr>
        <a:solidFill>
          <a:schemeClr val="tx2">
            <a:lumMod val="10000"/>
            <a:lumOff val="90000"/>
          </a:schemeClr>
        </a:solidFill>
      </dgm:spPr>
    </dgm:pt>
    <dgm:pt modelId="{92271198-E2B0-42E4-9935-00468DC443F3}" type="pres">
      <dgm:prSet presAssocID="{8BCE538D-06B5-423F-BAFE-C187468882C2}" presName="sp" presStyleCnt="0"/>
      <dgm:spPr/>
    </dgm:pt>
    <dgm:pt modelId="{0C693DF8-1E8E-4A5C-994E-5BC9BE0669CC}" type="pres">
      <dgm:prSet presAssocID="{F0A68D7A-5790-41E5-81DB-1DF47139FBCF}" presName="composite" presStyleCnt="0"/>
      <dgm:spPr/>
    </dgm:pt>
    <dgm:pt modelId="{64A88505-401F-462C-8CBA-A717BAF20140}" type="pres">
      <dgm:prSet presAssocID="{F0A68D7A-5790-41E5-81DB-1DF47139FBCF}" presName="parentText" presStyleLbl="alignNode1" presStyleIdx="1" presStyleCnt="3">
        <dgm:presLayoutVars>
          <dgm:chMax val="1"/>
          <dgm:bulletEnabled val="1"/>
        </dgm:presLayoutVars>
      </dgm:prSet>
      <dgm:spPr>
        <a:solidFill>
          <a:schemeClr val="tx2"/>
        </a:solidFill>
      </dgm:spPr>
    </dgm:pt>
    <dgm:pt modelId="{5820FF53-FB51-40B3-B9B2-518E9944F312}" type="pres">
      <dgm:prSet presAssocID="{F0A68D7A-5790-41E5-81DB-1DF47139FBCF}" presName="descendantText" presStyleLbl="alignAcc1" presStyleIdx="1" presStyleCnt="3">
        <dgm:presLayoutVars>
          <dgm:bulletEnabled val="1"/>
        </dgm:presLayoutVars>
      </dgm:prSet>
      <dgm:spPr>
        <a:solidFill>
          <a:schemeClr val="tx2">
            <a:lumMod val="10000"/>
            <a:lumOff val="90000"/>
          </a:schemeClr>
        </a:solidFill>
      </dgm:spPr>
    </dgm:pt>
    <dgm:pt modelId="{FA372549-1315-4616-97D3-800240ED3513}" type="pres">
      <dgm:prSet presAssocID="{FF496A42-F434-4890-91FB-3677FC8672D1}" presName="sp" presStyleCnt="0"/>
      <dgm:spPr/>
    </dgm:pt>
    <dgm:pt modelId="{6C8DADA9-FDE1-4A51-8B91-C27C05055E67}" type="pres">
      <dgm:prSet presAssocID="{7A8BD0B3-69DF-425E-AD99-8A2D7A64FA1B}" presName="composite" presStyleCnt="0"/>
      <dgm:spPr/>
    </dgm:pt>
    <dgm:pt modelId="{0BC43A77-E9EF-4E38-BA28-1AB5E06CC5A6}" type="pres">
      <dgm:prSet presAssocID="{7A8BD0B3-69DF-425E-AD99-8A2D7A64FA1B}" presName="parentText" presStyleLbl="alignNode1" presStyleIdx="2" presStyleCnt="3">
        <dgm:presLayoutVars>
          <dgm:chMax val="1"/>
          <dgm:bulletEnabled val="1"/>
        </dgm:presLayoutVars>
      </dgm:prSet>
      <dgm:spPr>
        <a:solidFill>
          <a:schemeClr val="tx2"/>
        </a:solidFill>
      </dgm:spPr>
    </dgm:pt>
    <dgm:pt modelId="{224EB5AB-5873-422B-B3D9-E0D64B363D45}" type="pres">
      <dgm:prSet presAssocID="{7A8BD0B3-69DF-425E-AD99-8A2D7A64FA1B}" presName="descendantText" presStyleLbl="alignAcc1" presStyleIdx="2" presStyleCnt="3">
        <dgm:presLayoutVars>
          <dgm:bulletEnabled val="1"/>
        </dgm:presLayoutVars>
      </dgm:prSet>
      <dgm:spPr>
        <a:solidFill>
          <a:schemeClr val="tx2">
            <a:lumMod val="10000"/>
            <a:lumOff val="90000"/>
          </a:schemeClr>
        </a:solidFill>
      </dgm:spPr>
    </dgm:pt>
  </dgm:ptLst>
  <dgm:cxnLst>
    <dgm:cxn modelId="{DCFB1613-5C02-4AAA-8D5B-6EA0D62BF123}" type="presOf" srcId="{F0A68D7A-5790-41E5-81DB-1DF47139FBCF}" destId="{64A88505-401F-462C-8CBA-A717BAF20140}" srcOrd="0" destOrd="0" presId="urn:microsoft.com/office/officeart/2005/8/layout/chevron2"/>
    <dgm:cxn modelId="{4301381D-F150-40A7-8EFC-B504ADB4B0E0}" type="presOf" srcId="{BD26B821-F5FC-41C1-87F7-F123C97C0076}" destId="{1E74387E-1A54-486D-A6C6-48FBAA1CBFEB}" srcOrd="0" destOrd="0" presId="urn:microsoft.com/office/officeart/2005/8/layout/chevron2"/>
    <dgm:cxn modelId="{27564021-2AD4-4849-8E57-3AAE1AC2E6D7}" type="presOf" srcId="{AB293725-DD48-47F6-BA1B-C8AEC70742CB}" destId="{5820FF53-FB51-40B3-B9B2-518E9944F312}" srcOrd="0" destOrd="0" presId="urn:microsoft.com/office/officeart/2005/8/layout/chevron2"/>
    <dgm:cxn modelId="{A1791D30-F1DA-4B1C-B3FB-CF7C424EE3D0}" type="presOf" srcId="{112CF74D-398E-49CF-A89E-DC2F835EEF3A}" destId="{B43867FE-627A-4103-BBDE-263EE7A54311}" srcOrd="0" destOrd="0" presId="urn:microsoft.com/office/officeart/2005/8/layout/chevron2"/>
    <dgm:cxn modelId="{7D7A3581-D359-4CFE-B840-D9C33F2F56B5}" type="presOf" srcId="{7A8BD0B3-69DF-425E-AD99-8A2D7A64FA1B}" destId="{0BC43A77-E9EF-4E38-BA28-1AB5E06CC5A6}" srcOrd="0" destOrd="0" presId="urn:microsoft.com/office/officeart/2005/8/layout/chevron2"/>
    <dgm:cxn modelId="{B55F5683-5659-41CB-AF59-2CD188B707F9}" srcId="{F0A68D7A-5790-41E5-81DB-1DF47139FBCF}" destId="{AB293725-DD48-47F6-BA1B-C8AEC70742CB}" srcOrd="0" destOrd="0" parTransId="{07BA84BF-5B19-4BA9-8778-3B0C83C95AD9}" sibTransId="{86221DAD-0047-4F1E-9BDC-D3EA7DCB606E}"/>
    <dgm:cxn modelId="{808EF094-2144-4332-98DE-5D6DA0A99147}" srcId="{7A8BD0B3-69DF-425E-AD99-8A2D7A64FA1B}" destId="{31886A67-B001-4F53-862B-0365D2542EDB}" srcOrd="0" destOrd="0" parTransId="{F43C180D-907B-4660-AB01-0C26FC86B6F4}" sibTransId="{047EB7FC-E5E6-4A39-9546-0820F2165868}"/>
    <dgm:cxn modelId="{9C7107A8-5922-4F5C-AE3C-441357ECA653}" srcId="{BD26B821-F5FC-41C1-87F7-F123C97C0076}" destId="{112CF74D-398E-49CF-A89E-DC2F835EEF3A}" srcOrd="0" destOrd="0" parTransId="{C74413A7-9FED-46E0-9858-693EEE80CC8C}" sibTransId="{8BCE538D-06B5-423F-BAFE-C187468882C2}"/>
    <dgm:cxn modelId="{9ED1CBB5-0DB9-4C63-B662-C94A9550B30E}" type="presOf" srcId="{31886A67-B001-4F53-862B-0365D2542EDB}" destId="{224EB5AB-5873-422B-B3D9-E0D64B363D45}" srcOrd="0" destOrd="0" presId="urn:microsoft.com/office/officeart/2005/8/layout/chevron2"/>
    <dgm:cxn modelId="{759A04B8-ACDE-4B5D-8A63-D9ADF46C4263}" type="presOf" srcId="{FCE56E74-D351-4AAA-94FD-9B34A0A14E3B}" destId="{DE38376F-A364-4177-ACA4-8F23325FEC1B}" srcOrd="0" destOrd="0" presId="urn:microsoft.com/office/officeart/2005/8/layout/chevron2"/>
    <dgm:cxn modelId="{B9BB21E4-4893-4045-9165-DAE63A5BA23C}" srcId="{BD26B821-F5FC-41C1-87F7-F123C97C0076}" destId="{7A8BD0B3-69DF-425E-AD99-8A2D7A64FA1B}" srcOrd="2" destOrd="0" parTransId="{3C4D1D0C-365A-4DC1-87A3-40A2D97DBB6D}" sibTransId="{143587CC-B72D-42C6-8390-69DB1EACDD6A}"/>
    <dgm:cxn modelId="{1151A2E9-D1B2-462C-B964-D2EFBBA999DA}" srcId="{112CF74D-398E-49CF-A89E-DC2F835EEF3A}" destId="{FCE56E74-D351-4AAA-94FD-9B34A0A14E3B}" srcOrd="0" destOrd="0" parTransId="{5D2248C1-89FF-4019-84A9-E55F7A1BEAD8}" sibTransId="{CCDDBA7F-DC52-467A-99A1-648471431002}"/>
    <dgm:cxn modelId="{E4C9DAF0-FFDB-4E95-B896-5F8465204E33}" srcId="{BD26B821-F5FC-41C1-87F7-F123C97C0076}" destId="{F0A68D7A-5790-41E5-81DB-1DF47139FBCF}" srcOrd="1" destOrd="0" parTransId="{3B77CD17-3222-469B-8AD3-D7F4A5FA0F9F}" sibTransId="{FF496A42-F434-4890-91FB-3677FC8672D1}"/>
    <dgm:cxn modelId="{EE406A06-CC5D-4B61-A8F9-8F7D178978E3}" type="presParOf" srcId="{1E74387E-1A54-486D-A6C6-48FBAA1CBFEB}" destId="{8C25D94E-0B0D-43E5-8774-6A1880A6DE59}" srcOrd="0" destOrd="0" presId="urn:microsoft.com/office/officeart/2005/8/layout/chevron2"/>
    <dgm:cxn modelId="{37240AF2-231B-480B-B9E7-B0206E2B7A04}" type="presParOf" srcId="{8C25D94E-0B0D-43E5-8774-6A1880A6DE59}" destId="{B43867FE-627A-4103-BBDE-263EE7A54311}" srcOrd="0" destOrd="0" presId="urn:microsoft.com/office/officeart/2005/8/layout/chevron2"/>
    <dgm:cxn modelId="{485206C7-AD28-4B11-87F1-987CE515A393}" type="presParOf" srcId="{8C25D94E-0B0D-43E5-8774-6A1880A6DE59}" destId="{DE38376F-A364-4177-ACA4-8F23325FEC1B}" srcOrd="1" destOrd="0" presId="urn:microsoft.com/office/officeart/2005/8/layout/chevron2"/>
    <dgm:cxn modelId="{D93D35E1-586E-485D-87E1-428B44985C65}" type="presParOf" srcId="{1E74387E-1A54-486D-A6C6-48FBAA1CBFEB}" destId="{92271198-E2B0-42E4-9935-00468DC443F3}" srcOrd="1" destOrd="0" presId="urn:microsoft.com/office/officeart/2005/8/layout/chevron2"/>
    <dgm:cxn modelId="{84ACA19C-0142-4939-88EA-9574AE121662}" type="presParOf" srcId="{1E74387E-1A54-486D-A6C6-48FBAA1CBFEB}" destId="{0C693DF8-1E8E-4A5C-994E-5BC9BE0669CC}" srcOrd="2" destOrd="0" presId="urn:microsoft.com/office/officeart/2005/8/layout/chevron2"/>
    <dgm:cxn modelId="{1DBB06EC-5526-42C1-A203-D822E67A6C44}" type="presParOf" srcId="{0C693DF8-1E8E-4A5C-994E-5BC9BE0669CC}" destId="{64A88505-401F-462C-8CBA-A717BAF20140}" srcOrd="0" destOrd="0" presId="urn:microsoft.com/office/officeart/2005/8/layout/chevron2"/>
    <dgm:cxn modelId="{AA715317-BA41-4FA9-A39E-98971ADA363F}" type="presParOf" srcId="{0C693DF8-1E8E-4A5C-994E-5BC9BE0669CC}" destId="{5820FF53-FB51-40B3-B9B2-518E9944F312}" srcOrd="1" destOrd="0" presId="urn:microsoft.com/office/officeart/2005/8/layout/chevron2"/>
    <dgm:cxn modelId="{4B64CF48-9A67-439D-8D44-0FC438BA4BE1}" type="presParOf" srcId="{1E74387E-1A54-486D-A6C6-48FBAA1CBFEB}" destId="{FA372549-1315-4616-97D3-800240ED3513}" srcOrd="3" destOrd="0" presId="urn:microsoft.com/office/officeart/2005/8/layout/chevron2"/>
    <dgm:cxn modelId="{0C93017B-98F3-4D60-922F-8CD4AF04A684}" type="presParOf" srcId="{1E74387E-1A54-486D-A6C6-48FBAA1CBFEB}" destId="{6C8DADA9-FDE1-4A51-8B91-C27C05055E67}" srcOrd="4" destOrd="0" presId="urn:microsoft.com/office/officeart/2005/8/layout/chevron2"/>
    <dgm:cxn modelId="{C462726B-CD48-478A-97E3-A2C8BA9AE8B2}" type="presParOf" srcId="{6C8DADA9-FDE1-4A51-8B91-C27C05055E67}" destId="{0BC43A77-E9EF-4E38-BA28-1AB5E06CC5A6}" srcOrd="0" destOrd="0" presId="urn:microsoft.com/office/officeart/2005/8/layout/chevron2"/>
    <dgm:cxn modelId="{1A0ED6EE-BA2A-4685-8BD1-C532C2B195F7}" type="presParOf" srcId="{6C8DADA9-FDE1-4A51-8B91-C27C05055E67}" destId="{224EB5AB-5873-422B-B3D9-E0D64B363D45}"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92A1DDF-83EB-254C-BEB5-7DB74E2433F9}" type="doc">
      <dgm:prSet loTypeId="urn:microsoft.com/office/officeart/2005/8/layout/chevron1" loCatId="" qsTypeId="urn:microsoft.com/office/officeart/2005/8/quickstyle/simple1" qsCatId="simple" csTypeId="urn:microsoft.com/office/officeart/2005/8/colors/accent1_2" csCatId="accent1" phldr="1"/>
      <dgm:spPr/>
    </dgm:pt>
    <dgm:pt modelId="{D3A4BB30-FDAB-8B48-A60B-4CCBED206DFE}">
      <dgm:prSet phldrT="[Text]"/>
      <dgm:spPr>
        <a:solidFill>
          <a:schemeClr val="accent5">
            <a:lumMod val="75000"/>
          </a:schemeClr>
        </a:solidFill>
      </dgm:spPr>
      <dgm:t>
        <a:bodyPr/>
        <a:lstStyle/>
        <a:p>
          <a:pPr rtl="0"/>
          <a:r>
            <a:rPr lang="en-GB" b="1">
              <a:ln/>
              <a:latin typeface="Calibri Light" panose="020F0302020204030204"/>
            </a:rPr>
            <a:t>Model Enhancements</a:t>
          </a:r>
          <a:endParaRPr lang="en-GB" b="1">
            <a:ln/>
          </a:endParaRPr>
        </a:p>
      </dgm:t>
    </dgm:pt>
    <dgm:pt modelId="{1620E3B5-D6AF-884C-9E81-65007D43EDDF}" type="parTrans" cxnId="{DE9FD70F-9EFD-6349-A127-293346BB48C8}">
      <dgm:prSet/>
      <dgm:spPr/>
      <dgm:t>
        <a:bodyPr/>
        <a:lstStyle/>
        <a:p>
          <a:endParaRPr lang="en-GB">
            <a:ln>
              <a:noFill/>
            </a:ln>
            <a:solidFill>
              <a:schemeClr val="tx2"/>
            </a:solidFill>
          </a:endParaRPr>
        </a:p>
      </dgm:t>
    </dgm:pt>
    <dgm:pt modelId="{4FDBFE35-993A-4C4F-A73A-6CEA3A25F85E}" type="sibTrans" cxnId="{DE9FD70F-9EFD-6349-A127-293346BB48C8}">
      <dgm:prSet/>
      <dgm:spPr/>
      <dgm:t>
        <a:bodyPr/>
        <a:lstStyle/>
        <a:p>
          <a:endParaRPr lang="en-GB">
            <a:ln>
              <a:noFill/>
            </a:ln>
            <a:solidFill>
              <a:schemeClr val="tx2"/>
            </a:solidFill>
          </a:endParaRPr>
        </a:p>
      </dgm:t>
    </dgm:pt>
    <dgm:pt modelId="{440C74F9-C52A-0449-A016-5D941369D966}">
      <dgm:prSet phldrT="[Text]" phldr="0"/>
      <dgm:spPr>
        <a:solidFill>
          <a:schemeClr val="accent5"/>
        </a:solidFill>
      </dgm:spPr>
      <dgm:t>
        <a:bodyPr/>
        <a:lstStyle/>
        <a:p>
          <a:pPr rtl="0"/>
          <a:r>
            <a:rPr lang="en-GB" b="1">
              <a:ln/>
              <a:solidFill>
                <a:schemeClr val="tx2"/>
              </a:solidFill>
              <a:latin typeface="Calibri Light" panose="020F0302020204030204"/>
            </a:rPr>
            <a:t>Security and Edge Cases</a:t>
          </a:r>
          <a:endParaRPr lang="en-GB" b="1">
            <a:ln/>
            <a:solidFill>
              <a:schemeClr val="tx2"/>
            </a:solidFill>
          </a:endParaRPr>
        </a:p>
      </dgm:t>
    </dgm:pt>
    <dgm:pt modelId="{9D98B11C-7008-B144-8365-9E4B39634567}" type="parTrans" cxnId="{3F1517E7-D33C-034A-8786-700FBD7742B8}">
      <dgm:prSet/>
      <dgm:spPr/>
      <dgm:t>
        <a:bodyPr/>
        <a:lstStyle/>
        <a:p>
          <a:endParaRPr lang="en-GB">
            <a:ln>
              <a:noFill/>
            </a:ln>
            <a:solidFill>
              <a:schemeClr val="tx2"/>
            </a:solidFill>
          </a:endParaRPr>
        </a:p>
      </dgm:t>
    </dgm:pt>
    <dgm:pt modelId="{8E8F3FBE-279D-5442-8ECC-431AAD291D35}" type="sibTrans" cxnId="{3F1517E7-D33C-034A-8786-700FBD7742B8}">
      <dgm:prSet/>
      <dgm:spPr/>
      <dgm:t>
        <a:bodyPr/>
        <a:lstStyle/>
        <a:p>
          <a:endParaRPr lang="en-GB">
            <a:ln>
              <a:noFill/>
            </a:ln>
            <a:solidFill>
              <a:schemeClr val="tx2"/>
            </a:solidFill>
          </a:endParaRPr>
        </a:p>
      </dgm:t>
    </dgm:pt>
    <dgm:pt modelId="{14D73A69-A806-A340-A946-9FCA3C05EADB}">
      <dgm:prSet phldrT="[Text]"/>
      <dgm:spPr>
        <a:solidFill>
          <a:schemeClr val="accent5">
            <a:lumMod val="50000"/>
          </a:schemeClr>
        </a:solidFill>
      </dgm:spPr>
      <dgm:t>
        <a:bodyPr/>
        <a:lstStyle/>
        <a:p>
          <a:pPr rtl="0"/>
          <a:r>
            <a:rPr lang="en-GB" b="1">
              <a:ln/>
              <a:latin typeface="Calibri Light" panose="020F0302020204030204"/>
            </a:rPr>
            <a:t>Applicant Stack Integration</a:t>
          </a:r>
          <a:endParaRPr lang="en-GB" b="1">
            <a:ln/>
          </a:endParaRPr>
        </a:p>
      </dgm:t>
    </dgm:pt>
    <dgm:pt modelId="{C9E9FD9E-51BB-0D44-B10A-C38B8CA2DF84}" type="sibTrans" cxnId="{54760F54-C60A-DB4F-BE63-7F26B55D8273}">
      <dgm:prSet/>
      <dgm:spPr/>
      <dgm:t>
        <a:bodyPr/>
        <a:lstStyle/>
        <a:p>
          <a:endParaRPr lang="en-GB">
            <a:ln>
              <a:noFill/>
            </a:ln>
            <a:solidFill>
              <a:schemeClr val="tx2"/>
            </a:solidFill>
          </a:endParaRPr>
        </a:p>
      </dgm:t>
    </dgm:pt>
    <dgm:pt modelId="{5B696761-9429-A040-99BA-5FE601D78086}" type="parTrans" cxnId="{54760F54-C60A-DB4F-BE63-7F26B55D8273}">
      <dgm:prSet/>
      <dgm:spPr/>
      <dgm:t>
        <a:bodyPr/>
        <a:lstStyle/>
        <a:p>
          <a:endParaRPr lang="en-GB">
            <a:ln>
              <a:noFill/>
            </a:ln>
            <a:solidFill>
              <a:schemeClr val="tx2"/>
            </a:solidFill>
          </a:endParaRPr>
        </a:p>
      </dgm:t>
    </dgm:pt>
    <dgm:pt modelId="{B2CC193A-D2F3-CC45-8475-EB8B29CBC014}" type="pres">
      <dgm:prSet presAssocID="{692A1DDF-83EB-254C-BEB5-7DB74E2433F9}" presName="Name0" presStyleCnt="0">
        <dgm:presLayoutVars>
          <dgm:dir/>
          <dgm:animLvl val="lvl"/>
          <dgm:resizeHandles val="exact"/>
        </dgm:presLayoutVars>
      </dgm:prSet>
      <dgm:spPr/>
    </dgm:pt>
    <dgm:pt modelId="{EF68412E-E4B6-2A41-A08D-053EF3AFBE66}" type="pres">
      <dgm:prSet presAssocID="{14D73A69-A806-A340-A946-9FCA3C05EADB}" presName="parTxOnly" presStyleLbl="node1" presStyleIdx="0" presStyleCnt="3">
        <dgm:presLayoutVars>
          <dgm:chMax val="0"/>
          <dgm:chPref val="0"/>
          <dgm:bulletEnabled val="1"/>
        </dgm:presLayoutVars>
      </dgm:prSet>
      <dgm:spPr/>
    </dgm:pt>
    <dgm:pt modelId="{329A4597-7EC9-D544-A311-2815E33E6B36}" type="pres">
      <dgm:prSet presAssocID="{C9E9FD9E-51BB-0D44-B10A-C38B8CA2DF84}" presName="parTxOnlySpace" presStyleCnt="0"/>
      <dgm:spPr/>
    </dgm:pt>
    <dgm:pt modelId="{9E1ED290-0586-6849-885B-129A1C413B3D}" type="pres">
      <dgm:prSet presAssocID="{D3A4BB30-FDAB-8B48-A60B-4CCBED206DFE}" presName="parTxOnly" presStyleLbl="node1" presStyleIdx="1" presStyleCnt="3">
        <dgm:presLayoutVars>
          <dgm:chMax val="0"/>
          <dgm:chPref val="0"/>
          <dgm:bulletEnabled val="1"/>
        </dgm:presLayoutVars>
      </dgm:prSet>
      <dgm:spPr/>
    </dgm:pt>
    <dgm:pt modelId="{02032F04-3B98-2D4F-9BF4-671CDA20F00E}" type="pres">
      <dgm:prSet presAssocID="{4FDBFE35-993A-4C4F-A73A-6CEA3A25F85E}" presName="parTxOnlySpace" presStyleCnt="0"/>
      <dgm:spPr/>
    </dgm:pt>
    <dgm:pt modelId="{8B3B4D59-3DE9-C742-A71C-D5B97207E3E7}" type="pres">
      <dgm:prSet presAssocID="{440C74F9-C52A-0449-A016-5D941369D966}" presName="parTxOnly" presStyleLbl="node1" presStyleIdx="2" presStyleCnt="3">
        <dgm:presLayoutVars>
          <dgm:chMax val="0"/>
          <dgm:chPref val="0"/>
          <dgm:bulletEnabled val="1"/>
        </dgm:presLayoutVars>
      </dgm:prSet>
      <dgm:spPr/>
    </dgm:pt>
  </dgm:ptLst>
  <dgm:cxnLst>
    <dgm:cxn modelId="{DE9FD70F-9EFD-6349-A127-293346BB48C8}" srcId="{692A1DDF-83EB-254C-BEB5-7DB74E2433F9}" destId="{D3A4BB30-FDAB-8B48-A60B-4CCBED206DFE}" srcOrd="1" destOrd="0" parTransId="{1620E3B5-D6AF-884C-9E81-65007D43EDDF}" sibTransId="{4FDBFE35-993A-4C4F-A73A-6CEA3A25F85E}"/>
    <dgm:cxn modelId="{BC047031-1155-9F45-AD6B-70784F40422E}" type="presOf" srcId="{D3A4BB30-FDAB-8B48-A60B-4CCBED206DFE}" destId="{9E1ED290-0586-6849-885B-129A1C413B3D}" srcOrd="0" destOrd="0" presId="urn:microsoft.com/office/officeart/2005/8/layout/chevron1"/>
    <dgm:cxn modelId="{54760F54-C60A-DB4F-BE63-7F26B55D8273}" srcId="{692A1DDF-83EB-254C-BEB5-7DB74E2433F9}" destId="{14D73A69-A806-A340-A946-9FCA3C05EADB}" srcOrd="0" destOrd="0" parTransId="{5B696761-9429-A040-99BA-5FE601D78086}" sibTransId="{C9E9FD9E-51BB-0D44-B10A-C38B8CA2DF84}"/>
    <dgm:cxn modelId="{6293A654-82F4-3246-BCE7-E3C230D435A1}" type="presOf" srcId="{692A1DDF-83EB-254C-BEB5-7DB74E2433F9}" destId="{B2CC193A-D2F3-CC45-8475-EB8B29CBC014}" srcOrd="0" destOrd="0" presId="urn:microsoft.com/office/officeart/2005/8/layout/chevron1"/>
    <dgm:cxn modelId="{74C6115D-C70E-0342-B796-951349406DC0}" type="presOf" srcId="{440C74F9-C52A-0449-A016-5D941369D966}" destId="{8B3B4D59-3DE9-C742-A71C-D5B97207E3E7}" srcOrd="0" destOrd="0" presId="urn:microsoft.com/office/officeart/2005/8/layout/chevron1"/>
    <dgm:cxn modelId="{3F1517E7-D33C-034A-8786-700FBD7742B8}" srcId="{692A1DDF-83EB-254C-BEB5-7DB74E2433F9}" destId="{440C74F9-C52A-0449-A016-5D941369D966}" srcOrd="2" destOrd="0" parTransId="{9D98B11C-7008-B144-8365-9E4B39634567}" sibTransId="{8E8F3FBE-279D-5442-8ECC-431AAD291D35}"/>
    <dgm:cxn modelId="{A90D63FB-8126-FC46-A9BD-A92E6CE9C34D}" type="presOf" srcId="{14D73A69-A806-A340-A946-9FCA3C05EADB}" destId="{EF68412E-E4B6-2A41-A08D-053EF3AFBE66}" srcOrd="0" destOrd="0" presId="urn:microsoft.com/office/officeart/2005/8/layout/chevron1"/>
    <dgm:cxn modelId="{D9F38622-3F53-5E46-BF49-F2B7D99AA59E}" type="presParOf" srcId="{B2CC193A-D2F3-CC45-8475-EB8B29CBC014}" destId="{EF68412E-E4B6-2A41-A08D-053EF3AFBE66}" srcOrd="0" destOrd="0" presId="urn:microsoft.com/office/officeart/2005/8/layout/chevron1"/>
    <dgm:cxn modelId="{2BD503CB-01BD-9E40-9B83-0A10D4BAB73A}" type="presParOf" srcId="{B2CC193A-D2F3-CC45-8475-EB8B29CBC014}" destId="{329A4597-7EC9-D544-A311-2815E33E6B36}" srcOrd="1" destOrd="0" presId="urn:microsoft.com/office/officeart/2005/8/layout/chevron1"/>
    <dgm:cxn modelId="{4570BBA3-20C6-444A-8DF7-101123EBAF80}" type="presParOf" srcId="{B2CC193A-D2F3-CC45-8475-EB8B29CBC014}" destId="{9E1ED290-0586-6849-885B-129A1C413B3D}" srcOrd="2" destOrd="0" presId="urn:microsoft.com/office/officeart/2005/8/layout/chevron1"/>
    <dgm:cxn modelId="{C36A710D-EBFA-0E42-A191-6FBC60CD3A47}" type="presParOf" srcId="{B2CC193A-D2F3-CC45-8475-EB8B29CBC014}" destId="{02032F04-3B98-2D4F-9BF4-671CDA20F00E}" srcOrd="3" destOrd="0" presId="urn:microsoft.com/office/officeart/2005/8/layout/chevron1"/>
    <dgm:cxn modelId="{D73EC1E4-4726-F144-A079-8411609C01BB}" type="presParOf" srcId="{B2CC193A-D2F3-CC45-8475-EB8B29CBC014}" destId="{8B3B4D59-3DE9-C742-A71C-D5B97207E3E7}" srcOrd="4" destOrd="0" presId="urn:microsoft.com/office/officeart/2005/8/layout/chevron1"/>
  </dgm:cxnLst>
  <dgm:bg>
    <a:noFill/>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CEF186-5FC9-473D-AB6A-2E2479612851}">
      <dsp:nvSpPr>
        <dsp:cNvPr id="0" name=""/>
        <dsp:cNvSpPr/>
      </dsp:nvSpPr>
      <dsp:spPr>
        <a:xfrm>
          <a:off x="-6088470" y="-931820"/>
          <a:ext cx="7249807" cy="7249807"/>
        </a:xfrm>
        <a:prstGeom prst="blockArc">
          <a:avLst>
            <a:gd name="adj1" fmla="val 18900000"/>
            <a:gd name="adj2" fmla="val 2700000"/>
            <a:gd name="adj3" fmla="val 298"/>
          </a:avLst>
        </a:prstGeom>
        <a:noFill/>
        <a:ln w="12700" cap="flat" cmpd="sng" algn="ctr">
          <a:solidFill>
            <a:schemeClr val="accent3">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E9EE0C-C7FC-4926-AD7C-FB7B9FED6063}">
      <dsp:nvSpPr>
        <dsp:cNvPr id="0" name=""/>
        <dsp:cNvSpPr/>
      </dsp:nvSpPr>
      <dsp:spPr>
        <a:xfrm>
          <a:off x="747599" y="538616"/>
          <a:ext cx="9187310" cy="1077233"/>
        </a:xfrm>
        <a:prstGeom prst="rect">
          <a:avLst/>
        </a:prstGeom>
        <a:solidFill>
          <a:schemeClr val="accent3">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5054" tIns="40640" rIns="40640" bIns="40640" numCol="1" spcCol="1270" anchor="ctr" anchorCtr="0">
          <a:noAutofit/>
        </a:bodyPr>
        <a:lstStyle/>
        <a:p>
          <a:pPr marL="0" lvl="0" indent="0" algn="l" defTabSz="711200">
            <a:lnSpc>
              <a:spcPct val="90000"/>
            </a:lnSpc>
            <a:spcBef>
              <a:spcPct val="0"/>
            </a:spcBef>
            <a:spcAft>
              <a:spcPct val="35000"/>
            </a:spcAft>
            <a:buNone/>
          </a:pPr>
          <a:endParaRPr lang="en-US" sz="1600" kern="120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b="1" kern="1200">
              <a:latin typeface="Arial" panose="020B0604020202020204" pitchFamily="34" charset="0"/>
              <a:cs typeface="Arial" panose="020B0604020202020204" pitchFamily="34" charset="0"/>
            </a:rPr>
            <a:t>Definition:</a:t>
          </a:r>
          <a:r>
            <a:rPr lang="en-US" sz="1600" kern="1200">
              <a:latin typeface="Arial" panose="020B0604020202020204" pitchFamily="34" charset="0"/>
              <a:cs typeface="Arial" panose="020B0604020202020204" pitchFamily="34" charset="0"/>
            </a:rPr>
            <a:t> Measures the overall correctness of the system’s predictions in matching resumes to job descriptions (JD).</a:t>
          </a:r>
          <a:br>
            <a:rPr lang="en-US" sz="1600" kern="1200">
              <a:latin typeface="Arial" panose="020B0604020202020204" pitchFamily="34" charset="0"/>
              <a:cs typeface="Arial" panose="020B0604020202020204" pitchFamily="34" charset="0"/>
            </a:rPr>
          </a:br>
          <a:r>
            <a:rPr lang="en-US" sz="1600" b="1" kern="1200">
              <a:latin typeface="Arial" panose="020B0604020202020204" pitchFamily="34" charset="0"/>
              <a:cs typeface="Arial" panose="020B0604020202020204" pitchFamily="34" charset="0"/>
            </a:rPr>
            <a:t>Challenge:</a:t>
          </a:r>
          <a:r>
            <a:rPr lang="en-US" sz="1600" kern="1200">
              <a:latin typeface="Arial" panose="020B0604020202020204" pitchFamily="34" charset="0"/>
              <a:cs typeface="Arial" panose="020B0604020202020204" pitchFamily="34" charset="0"/>
            </a:rPr>
            <a:t> Aligning relevance scores with binary outcomes—whether a candidate is </a:t>
          </a:r>
          <a:r>
            <a:rPr lang="en-US" sz="1600" b="1" kern="1200">
              <a:latin typeface="Arial" panose="020B0604020202020204" pitchFamily="34" charset="0"/>
              <a:cs typeface="Arial" panose="020B0604020202020204" pitchFamily="34" charset="0"/>
            </a:rPr>
            <a:t>Selected</a:t>
          </a:r>
          <a:r>
            <a:rPr lang="en-US" sz="1600" kern="1200">
              <a:latin typeface="Arial" panose="020B0604020202020204" pitchFamily="34" charset="0"/>
              <a:cs typeface="Arial" panose="020B0604020202020204" pitchFamily="34" charset="0"/>
            </a:rPr>
            <a:t> or </a:t>
          </a:r>
          <a:r>
            <a:rPr lang="en-US" sz="1600" b="1" kern="1200">
              <a:latin typeface="Arial" panose="020B0604020202020204" pitchFamily="34" charset="0"/>
              <a:cs typeface="Arial" panose="020B0604020202020204" pitchFamily="34" charset="0"/>
            </a:rPr>
            <a:t>Not Selected</a:t>
          </a:r>
          <a:r>
            <a:rPr lang="en-US" sz="1600" kern="1200">
              <a:latin typeface="Arial" panose="020B0604020202020204" pitchFamily="34" charset="0"/>
              <a:cs typeface="Arial" panose="020B0604020202020204" pitchFamily="34" charset="0"/>
            </a:rPr>
            <a:t>.</a:t>
          </a:r>
        </a:p>
        <a:p>
          <a:pPr marL="0" lvl="0" indent="0" algn="l" defTabSz="711200">
            <a:lnSpc>
              <a:spcPct val="90000"/>
            </a:lnSpc>
            <a:spcBef>
              <a:spcPct val="0"/>
            </a:spcBef>
            <a:spcAft>
              <a:spcPct val="35000"/>
            </a:spcAft>
            <a:buNone/>
          </a:pPr>
          <a:endParaRPr lang="en-US" sz="1400" kern="1200">
            <a:latin typeface="Arial" panose="020B0604020202020204" pitchFamily="34" charset="0"/>
            <a:cs typeface="Arial" panose="020B0604020202020204" pitchFamily="34" charset="0"/>
          </a:endParaRPr>
        </a:p>
      </dsp:txBody>
      <dsp:txXfrm>
        <a:off x="747599" y="538616"/>
        <a:ext cx="9187310" cy="1077233"/>
      </dsp:txXfrm>
    </dsp:sp>
    <dsp:sp modelId="{0B0E36DE-300C-48BE-AC3F-314A9FB3748A}">
      <dsp:nvSpPr>
        <dsp:cNvPr id="0" name=""/>
        <dsp:cNvSpPr/>
      </dsp:nvSpPr>
      <dsp:spPr>
        <a:xfrm>
          <a:off x="74329" y="403962"/>
          <a:ext cx="1346541" cy="1346541"/>
        </a:xfrm>
        <a:prstGeom prst="ellipse">
          <a:avLst/>
        </a:prstGeom>
        <a:solidFill>
          <a:schemeClr val="lt1">
            <a:hueOff val="0"/>
            <a:satOff val="0"/>
            <a:lumOff val="0"/>
            <a:alphaOff val="0"/>
          </a:schemeClr>
        </a:solidFill>
        <a:ln w="12700" cap="flat" cmpd="sng" algn="ctr">
          <a:solidFill>
            <a:schemeClr val="accent3">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0EE86D-5EAF-4E87-BEE7-40D4049EA461}">
      <dsp:nvSpPr>
        <dsp:cNvPr id="0" name=""/>
        <dsp:cNvSpPr/>
      </dsp:nvSpPr>
      <dsp:spPr>
        <a:xfrm>
          <a:off x="1139174" y="2154466"/>
          <a:ext cx="8795735" cy="1077233"/>
        </a:xfrm>
        <a:prstGeom prst="rect">
          <a:avLst/>
        </a:prstGeom>
        <a:solidFill>
          <a:schemeClr val="accent3">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5054" tIns="40640" rIns="40640" bIns="40640" numCol="1" spcCol="1270" anchor="ctr" anchorCtr="0">
          <a:noAutofit/>
        </a:bodyPr>
        <a:lstStyle/>
        <a:p>
          <a:pPr marL="0" lvl="0" indent="0" algn="l" defTabSz="711200">
            <a:lnSpc>
              <a:spcPct val="90000"/>
            </a:lnSpc>
            <a:spcBef>
              <a:spcPct val="0"/>
            </a:spcBef>
            <a:spcAft>
              <a:spcPct val="35000"/>
            </a:spcAft>
            <a:buNone/>
          </a:pPr>
          <a:endParaRPr lang="en-US" sz="1600" kern="1200">
            <a:latin typeface="Arial" panose="020B0604020202020204" pitchFamily="34" charset="0"/>
            <a:cs typeface="Arial" panose="020B0604020202020204" pitchFamily="34" charset="0"/>
          </a:endParaRPr>
        </a:p>
        <a:p>
          <a:pPr marL="0" lvl="0" indent="0" algn="l" defTabSz="711200">
            <a:lnSpc>
              <a:spcPct val="90000"/>
            </a:lnSpc>
            <a:spcBef>
              <a:spcPct val="0"/>
            </a:spcBef>
            <a:spcAft>
              <a:spcPct val="35000"/>
            </a:spcAft>
            <a:buNone/>
          </a:pPr>
          <a:r>
            <a:rPr lang="en-US" sz="1600" b="1" kern="1200">
              <a:latin typeface="Arial" panose="020B0604020202020204" pitchFamily="34" charset="0"/>
              <a:cs typeface="Arial" panose="020B0604020202020204" pitchFamily="34" charset="0"/>
            </a:rPr>
            <a:t>Definition:</a:t>
          </a:r>
          <a:r>
            <a:rPr lang="en-US" sz="1600" kern="1200">
              <a:latin typeface="Arial" panose="020B0604020202020204" pitchFamily="34" charset="0"/>
              <a:cs typeface="Arial" panose="020B0604020202020204" pitchFamily="34" charset="0"/>
            </a:rPr>
            <a:t> Focuses on how well the model avoids selecting irrelevant resumes .</a:t>
          </a:r>
          <a:br>
            <a:rPr lang="en-US" sz="1600" kern="1200">
              <a:latin typeface="Arial" panose="020B0604020202020204" pitchFamily="34" charset="0"/>
              <a:cs typeface="Arial" panose="020B0604020202020204" pitchFamily="34" charset="0"/>
            </a:rPr>
          </a:br>
          <a:r>
            <a:rPr lang="en-US" sz="1600" b="1" kern="1200">
              <a:latin typeface="Arial" panose="020B0604020202020204" pitchFamily="34" charset="0"/>
              <a:cs typeface="Arial" panose="020B0604020202020204" pitchFamily="34" charset="0"/>
            </a:rPr>
            <a:t>Trade-off:</a:t>
          </a:r>
          <a:r>
            <a:rPr lang="en-US" sz="1600" kern="1200">
              <a:latin typeface="Arial" panose="020B0604020202020204" pitchFamily="34" charset="0"/>
              <a:cs typeface="Arial" panose="020B0604020202020204" pitchFamily="34" charset="0"/>
            </a:rPr>
            <a:t> Balancing specificity with other metrics like sensitivity, depending on the priorities.</a:t>
          </a:r>
        </a:p>
        <a:p>
          <a:pPr marL="0" lvl="0" indent="0" algn="l" defTabSz="711200">
            <a:lnSpc>
              <a:spcPct val="90000"/>
            </a:lnSpc>
            <a:spcBef>
              <a:spcPct val="0"/>
            </a:spcBef>
            <a:spcAft>
              <a:spcPct val="35000"/>
            </a:spcAft>
            <a:buNone/>
          </a:pPr>
          <a:endParaRPr lang="en-US" sz="1300" kern="1200">
            <a:latin typeface="Arial" panose="020B0604020202020204" pitchFamily="34" charset="0"/>
            <a:cs typeface="Arial" panose="020B0604020202020204" pitchFamily="34" charset="0"/>
          </a:endParaRPr>
        </a:p>
      </dsp:txBody>
      <dsp:txXfrm>
        <a:off x="1139174" y="2154466"/>
        <a:ext cx="8795735" cy="1077233"/>
      </dsp:txXfrm>
    </dsp:sp>
    <dsp:sp modelId="{9F3247CF-EEBC-475B-B168-718D0ACCBD66}">
      <dsp:nvSpPr>
        <dsp:cNvPr id="0" name=""/>
        <dsp:cNvSpPr/>
      </dsp:nvSpPr>
      <dsp:spPr>
        <a:xfrm>
          <a:off x="465903" y="2019812"/>
          <a:ext cx="1346541" cy="1346541"/>
        </a:xfrm>
        <a:prstGeom prst="ellipse">
          <a:avLst/>
        </a:prstGeom>
        <a:solidFill>
          <a:schemeClr val="lt1">
            <a:hueOff val="0"/>
            <a:satOff val="0"/>
            <a:lumOff val="0"/>
            <a:alphaOff val="0"/>
          </a:schemeClr>
        </a:solidFill>
        <a:ln w="12700" cap="flat" cmpd="sng" algn="ctr">
          <a:solidFill>
            <a:schemeClr val="accent3">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dsp:style>
    </dsp:sp>
    <dsp:sp modelId="{1230639E-7E04-4E00-A085-9C6650A565C2}">
      <dsp:nvSpPr>
        <dsp:cNvPr id="0" name=""/>
        <dsp:cNvSpPr/>
      </dsp:nvSpPr>
      <dsp:spPr>
        <a:xfrm>
          <a:off x="747599" y="3770316"/>
          <a:ext cx="9187310" cy="1077233"/>
        </a:xfrm>
        <a:prstGeom prst="rect">
          <a:avLst/>
        </a:prstGeom>
        <a:solidFill>
          <a:schemeClr val="accent3">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505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a:latin typeface="Arial" panose="020B0604020202020204" pitchFamily="34" charset="0"/>
              <a:cs typeface="Arial" panose="020B0604020202020204" pitchFamily="34" charset="0"/>
            </a:rPr>
            <a:t>Definition:</a:t>
          </a:r>
          <a:r>
            <a:rPr lang="en-US" sz="1600" kern="1200">
              <a:latin typeface="Arial" panose="020B0604020202020204" pitchFamily="34" charset="0"/>
              <a:cs typeface="Arial" panose="020B0604020202020204" pitchFamily="34" charset="0"/>
            </a:rPr>
            <a:t> It shows us how well the model finds the right resumes that are actually a good match for the job.</a:t>
          </a:r>
        </a:p>
      </dsp:txBody>
      <dsp:txXfrm>
        <a:off x="747599" y="3770316"/>
        <a:ext cx="9187310" cy="1077233"/>
      </dsp:txXfrm>
    </dsp:sp>
    <dsp:sp modelId="{5593FC13-757D-4602-AF3C-ED71817050B6}">
      <dsp:nvSpPr>
        <dsp:cNvPr id="0" name=""/>
        <dsp:cNvSpPr/>
      </dsp:nvSpPr>
      <dsp:spPr>
        <a:xfrm>
          <a:off x="74329" y="3635662"/>
          <a:ext cx="1346541" cy="1346541"/>
        </a:xfrm>
        <a:prstGeom prst="ellipse">
          <a:avLst/>
        </a:prstGeom>
        <a:solidFill>
          <a:schemeClr val="lt1">
            <a:hueOff val="0"/>
            <a:satOff val="0"/>
            <a:lumOff val="0"/>
            <a:alphaOff val="0"/>
          </a:schemeClr>
        </a:solidFill>
        <a:ln w="12700" cap="flat" cmpd="sng" algn="ctr">
          <a:solidFill>
            <a:schemeClr val="accent3">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2B4426-3F12-9743-8D28-AEC1A1E3D1B3}">
      <dsp:nvSpPr>
        <dsp:cNvPr id="0" name=""/>
        <dsp:cNvSpPr/>
      </dsp:nvSpPr>
      <dsp:spPr>
        <a:xfrm>
          <a:off x="2576" y="239628"/>
          <a:ext cx="2585072" cy="1034029"/>
        </a:xfrm>
        <a:prstGeom prst="homePlate">
          <a:avLst/>
        </a:prstGeom>
        <a:solidFill>
          <a:schemeClr val="accent3">
            <a:lumMod val="20000"/>
            <a:lumOff val="8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0678" tIns="45339" rIns="22670" bIns="45339" numCol="1" spcCol="1270" anchor="ctr" anchorCtr="0">
          <a:noAutofit/>
        </a:bodyPr>
        <a:lstStyle/>
        <a:p>
          <a:pPr marL="0" lvl="0" indent="0" algn="ctr" defTabSz="755650">
            <a:lnSpc>
              <a:spcPct val="90000"/>
            </a:lnSpc>
            <a:spcBef>
              <a:spcPct val="0"/>
            </a:spcBef>
            <a:spcAft>
              <a:spcPct val="35000"/>
            </a:spcAft>
            <a:buNone/>
          </a:pPr>
          <a:r>
            <a:rPr lang="en-GB" sz="1700" b="1" kern="1200">
              <a:solidFill>
                <a:schemeClr val="tx2"/>
              </a:solidFill>
            </a:rPr>
            <a:t>Extracting JD and resume from PDF format </a:t>
          </a:r>
        </a:p>
      </dsp:txBody>
      <dsp:txXfrm>
        <a:off x="2576" y="239628"/>
        <a:ext cx="2326565" cy="1034029"/>
      </dsp:txXfrm>
    </dsp:sp>
    <dsp:sp modelId="{DF5157C3-BB6E-A14D-A541-07EF344DB12C}">
      <dsp:nvSpPr>
        <dsp:cNvPr id="0" name=""/>
        <dsp:cNvSpPr/>
      </dsp:nvSpPr>
      <dsp:spPr>
        <a:xfrm>
          <a:off x="2070634" y="239628"/>
          <a:ext cx="2585072" cy="1034029"/>
        </a:xfrm>
        <a:prstGeom prst="chevron">
          <a:avLst/>
        </a:prstGeom>
        <a:solidFill>
          <a:schemeClr val="accent5">
            <a:lumMod val="9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en-GB" sz="1700" b="1" kern="1200">
              <a:solidFill>
                <a:schemeClr val="tx2"/>
              </a:solidFill>
            </a:rPr>
            <a:t>Calling the function with Gemini API key</a:t>
          </a:r>
        </a:p>
      </dsp:txBody>
      <dsp:txXfrm>
        <a:off x="2587649" y="239628"/>
        <a:ext cx="1551043" cy="1034029"/>
      </dsp:txXfrm>
    </dsp:sp>
    <dsp:sp modelId="{9C8BD6C7-55E8-C540-8FB7-C2B8BC883C85}">
      <dsp:nvSpPr>
        <dsp:cNvPr id="0" name=""/>
        <dsp:cNvSpPr/>
      </dsp:nvSpPr>
      <dsp:spPr>
        <a:xfrm>
          <a:off x="4138693" y="239628"/>
          <a:ext cx="2585072" cy="1034029"/>
        </a:xfrm>
        <a:prstGeom prst="chevron">
          <a:avLst/>
        </a:prstGeom>
        <a:solidFill>
          <a:schemeClr val="accent5">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en-GB" sz="1700" b="1" kern="1200">
              <a:solidFill>
                <a:schemeClr val="tx2"/>
              </a:solidFill>
            </a:rPr>
            <a:t>Each Resume and JD will have Relevance score </a:t>
          </a:r>
        </a:p>
      </dsp:txBody>
      <dsp:txXfrm>
        <a:off x="4655708" y="239628"/>
        <a:ext cx="1551043" cy="1034029"/>
      </dsp:txXfrm>
    </dsp:sp>
    <dsp:sp modelId="{A192D564-FB77-F94B-9ED8-0A4E079C12BA}">
      <dsp:nvSpPr>
        <dsp:cNvPr id="0" name=""/>
        <dsp:cNvSpPr/>
      </dsp:nvSpPr>
      <dsp:spPr>
        <a:xfrm>
          <a:off x="6206751" y="239628"/>
          <a:ext cx="2585072" cy="1034029"/>
        </a:xfrm>
        <a:prstGeom prst="chevron">
          <a:avLst/>
        </a:prstGeom>
        <a:solidFill>
          <a:schemeClr val="accent5">
            <a:lumMod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en-GB" sz="1700" b="1" kern="1200" baseline="0">
              <a:solidFill>
                <a:schemeClr val="tx2"/>
              </a:solidFill>
            </a:rPr>
            <a:t>Adding the Breakdown of relevance score</a:t>
          </a:r>
          <a:endParaRPr lang="en-GB" sz="1700" b="1" kern="1200">
            <a:solidFill>
              <a:schemeClr val="tx2"/>
            </a:solidFill>
          </a:endParaRPr>
        </a:p>
      </dsp:txBody>
      <dsp:txXfrm>
        <a:off x="6723766" y="239628"/>
        <a:ext cx="1551043" cy="10340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3867FE-627A-4103-BBDE-263EE7A54311}">
      <dsp:nvSpPr>
        <dsp:cNvPr id="0" name=""/>
        <dsp:cNvSpPr/>
      </dsp:nvSpPr>
      <dsp:spPr>
        <a:xfrm rot="5400000">
          <a:off x="-214262" y="215738"/>
          <a:ext cx="1428419" cy="999893"/>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b="1" kern="1200">
              <a:latin typeface="Arial"/>
              <a:cs typeface="Arial"/>
            </a:rPr>
            <a:t>Data Privacy</a:t>
          </a:r>
        </a:p>
      </dsp:txBody>
      <dsp:txXfrm rot="-5400000">
        <a:off x="2" y="501422"/>
        <a:ext cx="999893" cy="428526"/>
      </dsp:txXfrm>
    </dsp:sp>
    <dsp:sp modelId="{DE38376F-A364-4177-ACA4-8F23325FEC1B}">
      <dsp:nvSpPr>
        <dsp:cNvPr id="0" name=""/>
        <dsp:cNvSpPr/>
      </dsp:nvSpPr>
      <dsp:spPr>
        <a:xfrm rot="5400000">
          <a:off x="4949086" y="-3947716"/>
          <a:ext cx="928472" cy="8826858"/>
        </a:xfrm>
        <a:prstGeom prst="round2SameRect">
          <a:avLst/>
        </a:prstGeom>
        <a:solidFill>
          <a:schemeClr val="tx2">
            <a:lumMod val="10000"/>
            <a:lumOff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rtl="0">
            <a:lnSpc>
              <a:spcPct val="90000"/>
            </a:lnSpc>
            <a:spcBef>
              <a:spcPct val="0"/>
            </a:spcBef>
            <a:spcAft>
              <a:spcPct val="15000"/>
            </a:spcAft>
            <a:buChar char="•"/>
          </a:pPr>
          <a:r>
            <a:rPr lang="en-US" sz="2100" b="0" kern="1200">
              <a:solidFill>
                <a:schemeClr val="tx2"/>
              </a:solidFill>
              <a:latin typeface="Arial"/>
              <a:cs typeface="Arial"/>
            </a:rPr>
            <a:t> All data remains within the company’s Google Drive environment. Resumes and JDs are never exposed to third parties unless explicitly authorized by the client.</a:t>
          </a:r>
          <a:endParaRPr lang="en-US" sz="2100" b="0" kern="1200">
            <a:latin typeface="Arial"/>
            <a:cs typeface="Arial"/>
          </a:endParaRPr>
        </a:p>
      </dsp:txBody>
      <dsp:txXfrm rot="-5400000">
        <a:off x="999893" y="46801"/>
        <a:ext cx="8781534" cy="837824"/>
      </dsp:txXfrm>
    </dsp:sp>
    <dsp:sp modelId="{64A88505-401F-462C-8CBA-A717BAF20140}">
      <dsp:nvSpPr>
        <dsp:cNvPr id="0" name=""/>
        <dsp:cNvSpPr/>
      </dsp:nvSpPr>
      <dsp:spPr>
        <a:xfrm rot="5400000">
          <a:off x="-214262" y="1447725"/>
          <a:ext cx="1428419" cy="999893"/>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b="1" kern="1200">
              <a:latin typeface="Arial"/>
              <a:cs typeface="Arial"/>
            </a:rPr>
            <a:t>API Security</a:t>
          </a:r>
        </a:p>
      </dsp:txBody>
      <dsp:txXfrm rot="-5400000">
        <a:off x="2" y="1733409"/>
        <a:ext cx="999893" cy="428526"/>
      </dsp:txXfrm>
    </dsp:sp>
    <dsp:sp modelId="{5820FF53-FB51-40B3-B9B2-518E9944F312}">
      <dsp:nvSpPr>
        <dsp:cNvPr id="0" name=""/>
        <dsp:cNvSpPr/>
      </dsp:nvSpPr>
      <dsp:spPr>
        <a:xfrm rot="5400000">
          <a:off x="4949086" y="-2715730"/>
          <a:ext cx="928472" cy="8826858"/>
        </a:xfrm>
        <a:prstGeom prst="round2SameRect">
          <a:avLst/>
        </a:prstGeom>
        <a:solidFill>
          <a:schemeClr val="tx2">
            <a:lumMod val="10000"/>
            <a:lumOff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rtl="0">
            <a:lnSpc>
              <a:spcPct val="90000"/>
            </a:lnSpc>
            <a:spcBef>
              <a:spcPct val="0"/>
            </a:spcBef>
            <a:spcAft>
              <a:spcPct val="15000"/>
            </a:spcAft>
            <a:buChar char="•"/>
          </a:pPr>
          <a:r>
            <a:rPr lang="en-US" sz="2100" b="0" kern="1200">
              <a:solidFill>
                <a:schemeClr val="tx2"/>
              </a:solidFill>
              <a:latin typeface="Arial"/>
              <a:cs typeface="Arial"/>
            </a:rPr>
            <a:t>We integrate with the Gemini API, but all data is processed securely via encrypted connections. The system is built to ensure that no sensitive data is stored long-term on external servers.</a:t>
          </a:r>
          <a:endParaRPr lang="en-US" sz="2100" b="0" kern="1200">
            <a:latin typeface="Arial"/>
            <a:cs typeface="Arial"/>
          </a:endParaRPr>
        </a:p>
      </dsp:txBody>
      <dsp:txXfrm rot="-5400000">
        <a:off x="999893" y="1278787"/>
        <a:ext cx="8781534" cy="837824"/>
      </dsp:txXfrm>
    </dsp:sp>
    <dsp:sp modelId="{0BC43A77-E9EF-4E38-BA28-1AB5E06CC5A6}">
      <dsp:nvSpPr>
        <dsp:cNvPr id="0" name=""/>
        <dsp:cNvSpPr/>
      </dsp:nvSpPr>
      <dsp:spPr>
        <a:xfrm rot="5400000">
          <a:off x="-214262" y="2679711"/>
          <a:ext cx="1428419" cy="999893"/>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rtl="0">
            <a:lnSpc>
              <a:spcPct val="90000"/>
            </a:lnSpc>
            <a:spcBef>
              <a:spcPct val="0"/>
            </a:spcBef>
            <a:spcAft>
              <a:spcPct val="35000"/>
            </a:spcAft>
            <a:buNone/>
          </a:pPr>
          <a:r>
            <a:rPr lang="en-US" sz="1500" b="1" kern="1200">
              <a:latin typeface="Arial"/>
              <a:cs typeface="Arial"/>
            </a:rPr>
            <a:t>User Access</a:t>
          </a:r>
        </a:p>
      </dsp:txBody>
      <dsp:txXfrm rot="-5400000">
        <a:off x="2" y="2965395"/>
        <a:ext cx="999893" cy="428526"/>
      </dsp:txXfrm>
    </dsp:sp>
    <dsp:sp modelId="{224EB5AB-5873-422B-B3D9-E0D64B363D45}">
      <dsp:nvSpPr>
        <dsp:cNvPr id="0" name=""/>
        <dsp:cNvSpPr/>
      </dsp:nvSpPr>
      <dsp:spPr>
        <a:xfrm rot="5400000">
          <a:off x="4949086" y="-1483744"/>
          <a:ext cx="928472" cy="8826858"/>
        </a:xfrm>
        <a:prstGeom prst="round2SameRect">
          <a:avLst/>
        </a:prstGeom>
        <a:solidFill>
          <a:schemeClr val="tx2">
            <a:lumMod val="10000"/>
            <a:lumOff val="9000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rtl="0">
            <a:lnSpc>
              <a:spcPct val="90000"/>
            </a:lnSpc>
            <a:spcBef>
              <a:spcPct val="0"/>
            </a:spcBef>
            <a:spcAft>
              <a:spcPct val="15000"/>
            </a:spcAft>
            <a:buChar char="•"/>
          </a:pPr>
          <a:r>
            <a:rPr lang="en-US" sz="2100" b="0" kern="1200">
              <a:solidFill>
                <a:schemeClr val="tx2"/>
              </a:solidFill>
              <a:latin typeface="Arial"/>
              <a:cs typeface="Arial"/>
            </a:rPr>
            <a:t>Access to the tool and data is restricted based on user roles, ensuring only authorized personnel can upload, view, or process resumes.</a:t>
          </a:r>
          <a:endParaRPr lang="en-US" sz="2100" b="0" kern="1200"/>
        </a:p>
      </dsp:txBody>
      <dsp:txXfrm rot="-5400000">
        <a:off x="999893" y="2510773"/>
        <a:ext cx="8781534" cy="8378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68412E-E4B6-2A41-A08D-053EF3AFBE66}">
      <dsp:nvSpPr>
        <dsp:cNvPr id="0" name=""/>
        <dsp:cNvSpPr/>
      </dsp:nvSpPr>
      <dsp:spPr>
        <a:xfrm>
          <a:off x="2696" y="93552"/>
          <a:ext cx="3284970" cy="1313988"/>
        </a:xfrm>
        <a:prstGeom prst="chevron">
          <a:avLst/>
        </a:prstGeom>
        <a:solidFill>
          <a:schemeClr val="accent5">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GB" sz="2400" b="1" kern="1200">
              <a:ln/>
              <a:latin typeface="Calibri Light" panose="020F0302020204030204"/>
            </a:rPr>
            <a:t>Applicant Stack Integration</a:t>
          </a:r>
          <a:endParaRPr lang="en-GB" sz="2400" b="1" kern="1200">
            <a:ln/>
          </a:endParaRPr>
        </a:p>
      </dsp:txBody>
      <dsp:txXfrm>
        <a:off x="659690" y="93552"/>
        <a:ext cx="1970982" cy="1313988"/>
      </dsp:txXfrm>
    </dsp:sp>
    <dsp:sp modelId="{9E1ED290-0586-6849-885B-129A1C413B3D}">
      <dsp:nvSpPr>
        <dsp:cNvPr id="0" name=""/>
        <dsp:cNvSpPr/>
      </dsp:nvSpPr>
      <dsp:spPr>
        <a:xfrm>
          <a:off x="2959169" y="93552"/>
          <a:ext cx="3284970" cy="1313988"/>
        </a:xfrm>
        <a:prstGeom prst="chevron">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GB" sz="2400" b="1" kern="1200">
              <a:ln/>
              <a:latin typeface="Calibri Light" panose="020F0302020204030204"/>
            </a:rPr>
            <a:t>Model Enhancements</a:t>
          </a:r>
          <a:endParaRPr lang="en-GB" sz="2400" b="1" kern="1200">
            <a:ln/>
          </a:endParaRPr>
        </a:p>
      </dsp:txBody>
      <dsp:txXfrm>
        <a:off x="3616163" y="93552"/>
        <a:ext cx="1970982" cy="1313988"/>
      </dsp:txXfrm>
    </dsp:sp>
    <dsp:sp modelId="{8B3B4D59-3DE9-C742-A71C-D5B97207E3E7}">
      <dsp:nvSpPr>
        <dsp:cNvPr id="0" name=""/>
        <dsp:cNvSpPr/>
      </dsp:nvSpPr>
      <dsp:spPr>
        <a:xfrm>
          <a:off x="5915643" y="93552"/>
          <a:ext cx="3284970" cy="1313988"/>
        </a:xfrm>
        <a:prstGeom prst="chevron">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GB" sz="2400" b="1" kern="1200">
              <a:ln/>
              <a:solidFill>
                <a:schemeClr val="tx2"/>
              </a:solidFill>
              <a:latin typeface="Calibri Light" panose="020F0302020204030204"/>
            </a:rPr>
            <a:t>Security and Edge Cases</a:t>
          </a:r>
          <a:endParaRPr lang="en-GB" sz="2400" b="1" kern="1200">
            <a:ln/>
            <a:solidFill>
              <a:schemeClr val="tx2"/>
            </a:solidFill>
          </a:endParaRPr>
        </a:p>
      </dsp:txBody>
      <dsp:txXfrm>
        <a:off x="6572637" y="93552"/>
        <a:ext cx="1970982" cy="131398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CA5913-08D2-2242-8C03-E5986C10438A}" type="datetimeFigureOut">
              <a:rPr kumimoji="1" lang="zh-TW" altLang="en-US" smtClean="0"/>
              <a:t>2025/1/16</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405B92-78E6-534E-9E4A-EF2CC84DF69F}" type="slidenum">
              <a:rPr kumimoji="1" lang="zh-TW" altLang="en-US" smtClean="0"/>
              <a:t>‹#›</a:t>
            </a:fld>
            <a:endParaRPr kumimoji="1" lang="zh-TW" altLang="en-US"/>
          </a:p>
        </p:txBody>
      </p:sp>
    </p:spTree>
    <p:extLst>
      <p:ext uri="{BB962C8B-B14F-4D97-AF65-F5344CB8AC3E}">
        <p14:creationId xmlns:p14="http://schemas.microsoft.com/office/powerpoint/2010/main" val="2389052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2</a:t>
            </a:fld>
            <a:endParaRPr kumimoji="1" lang="zh-TW" altLang="en-US"/>
          </a:p>
        </p:txBody>
      </p:sp>
    </p:spTree>
    <p:extLst>
      <p:ext uri="{BB962C8B-B14F-4D97-AF65-F5344CB8AC3E}">
        <p14:creationId xmlns:p14="http://schemas.microsoft.com/office/powerpoint/2010/main" val="287508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a:t>Angela</a:t>
            </a:r>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17</a:t>
            </a:fld>
            <a:endParaRPr kumimoji="1" lang="zh-TW" altLang="en-US"/>
          </a:p>
        </p:txBody>
      </p:sp>
    </p:spTree>
    <p:extLst>
      <p:ext uri="{BB962C8B-B14F-4D97-AF65-F5344CB8AC3E}">
        <p14:creationId xmlns:p14="http://schemas.microsoft.com/office/powerpoint/2010/main" val="3332029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3</a:t>
            </a:fld>
            <a:endParaRPr kumimoji="1" lang="zh-TW" altLang="en-US"/>
          </a:p>
        </p:txBody>
      </p:sp>
    </p:spTree>
    <p:extLst>
      <p:ext uri="{BB962C8B-B14F-4D97-AF65-F5344CB8AC3E}">
        <p14:creationId xmlns:p14="http://schemas.microsoft.com/office/powerpoint/2010/main" val="3124102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err="1"/>
              <a:t>Hibah</a:t>
            </a:r>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5</a:t>
            </a:fld>
            <a:endParaRPr kumimoji="1" lang="zh-TW" altLang="en-US"/>
          </a:p>
        </p:txBody>
      </p:sp>
    </p:spTree>
    <p:extLst>
      <p:ext uri="{BB962C8B-B14F-4D97-AF65-F5344CB8AC3E}">
        <p14:creationId xmlns:p14="http://schemas.microsoft.com/office/powerpoint/2010/main" val="4108846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74405B92-78E6-534E-9E4A-EF2CC84DF69F}" type="slidenum">
              <a:rPr kumimoji="1" lang="zh-TW" altLang="en-US" smtClean="0"/>
              <a:t>7</a:t>
            </a:fld>
            <a:endParaRPr kumimoji="1" lang="zh-TW" altLang="en-US"/>
          </a:p>
        </p:txBody>
      </p:sp>
    </p:spTree>
    <p:extLst>
      <p:ext uri="{BB962C8B-B14F-4D97-AF65-F5344CB8AC3E}">
        <p14:creationId xmlns:p14="http://schemas.microsoft.com/office/powerpoint/2010/main" val="1586343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8</a:t>
            </a:fld>
            <a:endParaRPr kumimoji="1" lang="zh-TW" altLang="en-US"/>
          </a:p>
        </p:txBody>
      </p:sp>
    </p:spTree>
    <p:extLst>
      <p:ext uri="{BB962C8B-B14F-4D97-AF65-F5344CB8AC3E}">
        <p14:creationId xmlns:p14="http://schemas.microsoft.com/office/powerpoint/2010/main" val="2058390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81B527-F7CF-0DA7-F5E0-1E0173D612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79CCA0-6D94-DCFB-B25E-593EFF8363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2FE59F-6D14-35DE-0D2B-39979219363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1F40A1A-5D3A-1595-A410-8D7F7A80B28B}"/>
              </a:ext>
            </a:extLst>
          </p:cNvPr>
          <p:cNvSpPr>
            <a:spLocks noGrp="1"/>
          </p:cNvSpPr>
          <p:nvPr>
            <p:ph type="sldNum" sz="quarter" idx="5"/>
          </p:nvPr>
        </p:nvSpPr>
        <p:spPr/>
        <p:txBody>
          <a:bodyPr/>
          <a:lstStyle/>
          <a:p>
            <a:fld id="{74405B92-78E6-534E-9E4A-EF2CC84DF69F}" type="slidenum">
              <a:rPr kumimoji="1" lang="zh-TW" altLang="en-US" smtClean="0"/>
              <a:t>9</a:t>
            </a:fld>
            <a:endParaRPr kumimoji="1" lang="zh-TW" altLang="en-US"/>
          </a:p>
        </p:txBody>
      </p:sp>
    </p:spTree>
    <p:extLst>
      <p:ext uri="{BB962C8B-B14F-4D97-AF65-F5344CB8AC3E}">
        <p14:creationId xmlns:p14="http://schemas.microsoft.com/office/powerpoint/2010/main" val="303969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11</a:t>
            </a:fld>
            <a:endParaRPr kumimoji="1" lang="zh-TW" altLang="en-US"/>
          </a:p>
        </p:txBody>
      </p:sp>
    </p:spTree>
    <p:extLst>
      <p:ext uri="{BB962C8B-B14F-4D97-AF65-F5344CB8AC3E}">
        <p14:creationId xmlns:p14="http://schemas.microsoft.com/office/powerpoint/2010/main" val="2364502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a:t>Recall rate: use their cases</a:t>
            </a:r>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14</a:t>
            </a:fld>
            <a:endParaRPr kumimoji="1" lang="zh-TW" altLang="en-US"/>
          </a:p>
        </p:txBody>
      </p:sp>
    </p:spTree>
    <p:extLst>
      <p:ext uri="{BB962C8B-B14F-4D97-AF65-F5344CB8AC3E}">
        <p14:creationId xmlns:p14="http://schemas.microsoft.com/office/powerpoint/2010/main" val="3767051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a:t>Angela</a:t>
            </a:r>
            <a:endParaRPr kumimoji="1" lang="zh-TW" altLang="en-US"/>
          </a:p>
        </p:txBody>
      </p:sp>
      <p:sp>
        <p:nvSpPr>
          <p:cNvPr id="4" name="投影片編號版面配置區 3"/>
          <p:cNvSpPr>
            <a:spLocks noGrp="1"/>
          </p:cNvSpPr>
          <p:nvPr>
            <p:ph type="sldNum" sz="quarter" idx="5"/>
          </p:nvPr>
        </p:nvSpPr>
        <p:spPr/>
        <p:txBody>
          <a:bodyPr/>
          <a:lstStyle/>
          <a:p>
            <a:fld id="{74405B92-78E6-534E-9E4A-EF2CC84DF69F}" type="slidenum">
              <a:rPr kumimoji="1" lang="zh-TW" altLang="en-US" smtClean="0"/>
              <a:t>16</a:t>
            </a:fld>
            <a:endParaRPr kumimoji="1" lang="zh-TW" altLang="en-US"/>
          </a:p>
        </p:txBody>
      </p:sp>
    </p:spTree>
    <p:extLst>
      <p:ext uri="{BB962C8B-B14F-4D97-AF65-F5344CB8AC3E}">
        <p14:creationId xmlns:p14="http://schemas.microsoft.com/office/powerpoint/2010/main" val="371296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2179DD-56A6-C0F1-686D-E2315EFB8788}"/>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DA41CB5B-F0C2-C7E4-F89A-9271DACF09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67CCF9EE-1574-EA3D-8BF5-004ED59C5DA8}"/>
              </a:ext>
            </a:extLst>
          </p:cNvPr>
          <p:cNvSpPr>
            <a:spLocks noGrp="1"/>
          </p:cNvSpPr>
          <p:nvPr>
            <p:ph type="dt" sz="half" idx="10"/>
          </p:nvPr>
        </p:nvSpPr>
        <p:spPr/>
        <p:txBody>
          <a:bodyPr/>
          <a:lstStyle/>
          <a:p>
            <a:fld id="{7F006C1B-3CE5-1442-8180-778FBA00E8FB}"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3CD958DE-DE83-BE29-FE60-74C374F0DF10}"/>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442B2343-C3D2-C4E1-8084-851ED0F01DB2}"/>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2020608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88126E5-9B20-C631-DC32-F2158B84B7F2}"/>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B637CC23-642B-2006-F742-5F152ACB97D9}"/>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6DDA74D1-F975-FCCB-DA08-1B22866AFA83}"/>
              </a:ext>
            </a:extLst>
          </p:cNvPr>
          <p:cNvSpPr>
            <a:spLocks noGrp="1"/>
          </p:cNvSpPr>
          <p:nvPr>
            <p:ph type="dt" sz="half" idx="10"/>
          </p:nvPr>
        </p:nvSpPr>
        <p:spPr/>
        <p:txBody>
          <a:bodyPr/>
          <a:lstStyle/>
          <a:p>
            <a:fld id="{A1C4F5A6-3518-D74C-A6E4-56FE6405CE3D}"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A7AD4900-5996-F567-C135-25EC1D7EB12B}"/>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84A00D6-6E81-81A2-5C7B-7A7AC4A78E4C}"/>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3231962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B742C79-0358-67A2-AE0F-A278032AC6D8}"/>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EAE65008-65E1-9C45-A483-7C528A933AB7}"/>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B55BE168-BFD3-A516-AB4E-D3A5B8549DFA}"/>
              </a:ext>
            </a:extLst>
          </p:cNvPr>
          <p:cNvSpPr>
            <a:spLocks noGrp="1"/>
          </p:cNvSpPr>
          <p:nvPr>
            <p:ph type="dt" sz="half" idx="10"/>
          </p:nvPr>
        </p:nvSpPr>
        <p:spPr/>
        <p:txBody>
          <a:bodyPr/>
          <a:lstStyle/>
          <a:p>
            <a:fld id="{A0DB87EE-ED98-AE4E-BBC0-7DD843EE2143}"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C3C55EB2-6C6B-FD40-9EBC-752296CC7C93}"/>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464AA03-5C34-A1B0-927D-400CA52CE1A4}"/>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3255436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C94591-7A6E-1B65-5B43-45997F822BBA}"/>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1E6418BA-42F6-DD19-E332-865A34B06D06}"/>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762CA16F-7CDD-A38A-6583-89480B5B3EB3}"/>
              </a:ext>
            </a:extLst>
          </p:cNvPr>
          <p:cNvSpPr>
            <a:spLocks noGrp="1"/>
          </p:cNvSpPr>
          <p:nvPr>
            <p:ph type="dt" sz="half" idx="10"/>
          </p:nvPr>
        </p:nvSpPr>
        <p:spPr/>
        <p:txBody>
          <a:bodyPr/>
          <a:lstStyle/>
          <a:p>
            <a:fld id="{AD1D8CCB-489C-314D-81CA-729B49E24B66}"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C41BAC56-232F-26BB-F84D-8839BD62164D}"/>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EFD1DA70-7B32-5DF1-7151-7BD3344EAE45}"/>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4239471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4F56C7F-A967-F86E-BDFE-375E369353DA}"/>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F782D37-466C-12D8-BED0-7A3B7D557F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055DFE71-EC76-30B2-9510-39DD8057363E}"/>
              </a:ext>
            </a:extLst>
          </p:cNvPr>
          <p:cNvSpPr>
            <a:spLocks noGrp="1"/>
          </p:cNvSpPr>
          <p:nvPr>
            <p:ph type="dt" sz="half" idx="10"/>
          </p:nvPr>
        </p:nvSpPr>
        <p:spPr/>
        <p:txBody>
          <a:bodyPr/>
          <a:lstStyle/>
          <a:p>
            <a:fld id="{5C091A48-6CCE-7745-A372-1DF1A28288D9}"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DDA330F6-1B36-5322-7D0C-7A5BEC01C764}"/>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6D976473-8AF9-ACC3-2995-90F32B6AF46B}"/>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4042192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1364878-5408-F6BB-9953-4C9A3C38B8C7}"/>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2258FDB9-85F1-1204-3ACF-128E252290B7}"/>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0A23D264-9724-9700-C77C-33387664C1AD}"/>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1A8C9381-A562-DB01-3D9C-414796B2C81B}"/>
              </a:ext>
            </a:extLst>
          </p:cNvPr>
          <p:cNvSpPr>
            <a:spLocks noGrp="1"/>
          </p:cNvSpPr>
          <p:nvPr>
            <p:ph type="dt" sz="half" idx="10"/>
          </p:nvPr>
        </p:nvSpPr>
        <p:spPr/>
        <p:txBody>
          <a:bodyPr/>
          <a:lstStyle/>
          <a:p>
            <a:fld id="{38625F81-3B56-7041-9E39-4935EAD10939}" type="datetime1">
              <a:rPr kumimoji="1" lang="zh-TW" altLang="en-US" smtClean="0"/>
              <a:t>2025/1/16</a:t>
            </a:fld>
            <a:endParaRPr kumimoji="1" lang="zh-TW" altLang="en-US"/>
          </a:p>
        </p:txBody>
      </p:sp>
      <p:sp>
        <p:nvSpPr>
          <p:cNvPr id="6" name="頁尾版面配置區 5">
            <a:extLst>
              <a:ext uri="{FF2B5EF4-FFF2-40B4-BE49-F238E27FC236}">
                <a16:creationId xmlns:a16="http://schemas.microsoft.com/office/drawing/2014/main" id="{9BF78981-AA51-EBF8-54D0-E434BEBA023E}"/>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230ADC8F-1D76-DE26-CC49-9760E187DEBB}"/>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689936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F56FFDD-4DFE-22C4-E908-AC78C9DFB2FC}"/>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33F71BF5-3C36-7F77-E3E8-1BD3A520BA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6CA6C3BF-7308-BF0E-9AE2-1110E42A91E7}"/>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BE0F8327-DFF9-04B4-9E81-995594CE32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758EDD6B-258D-46B7-4035-AE30076BA08E}"/>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5FDEAF63-B11F-34A2-3999-C51A378552A0}"/>
              </a:ext>
            </a:extLst>
          </p:cNvPr>
          <p:cNvSpPr>
            <a:spLocks noGrp="1"/>
          </p:cNvSpPr>
          <p:nvPr>
            <p:ph type="dt" sz="half" idx="10"/>
          </p:nvPr>
        </p:nvSpPr>
        <p:spPr/>
        <p:txBody>
          <a:bodyPr/>
          <a:lstStyle/>
          <a:p>
            <a:fld id="{C68F5297-AE0D-E344-88A2-8496B2D2675D}" type="datetime1">
              <a:rPr kumimoji="1" lang="zh-TW" altLang="en-US" smtClean="0"/>
              <a:t>2025/1/16</a:t>
            </a:fld>
            <a:endParaRPr kumimoji="1" lang="zh-TW" altLang="en-US"/>
          </a:p>
        </p:txBody>
      </p:sp>
      <p:sp>
        <p:nvSpPr>
          <p:cNvPr id="8" name="頁尾版面配置區 7">
            <a:extLst>
              <a:ext uri="{FF2B5EF4-FFF2-40B4-BE49-F238E27FC236}">
                <a16:creationId xmlns:a16="http://schemas.microsoft.com/office/drawing/2014/main" id="{FD9A0DAF-78C2-FD5E-AC0C-B5FA3E227343}"/>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BB5178A0-D613-8B5D-B00B-DE3F59ECB59A}"/>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2914443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BFDF73-D541-633B-B1E3-6B2D24CDCB5F}"/>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BA81AEBA-A347-045E-D65F-974B8DEA914A}"/>
              </a:ext>
            </a:extLst>
          </p:cNvPr>
          <p:cNvSpPr>
            <a:spLocks noGrp="1"/>
          </p:cNvSpPr>
          <p:nvPr>
            <p:ph type="dt" sz="half" idx="10"/>
          </p:nvPr>
        </p:nvSpPr>
        <p:spPr/>
        <p:txBody>
          <a:bodyPr/>
          <a:lstStyle/>
          <a:p>
            <a:fld id="{98156565-6D2F-004B-89C9-FF5703C478C7}" type="datetime1">
              <a:rPr kumimoji="1" lang="zh-TW" altLang="en-US" smtClean="0"/>
              <a:t>2025/1/16</a:t>
            </a:fld>
            <a:endParaRPr kumimoji="1" lang="zh-TW" altLang="en-US"/>
          </a:p>
        </p:txBody>
      </p:sp>
      <p:sp>
        <p:nvSpPr>
          <p:cNvPr id="4" name="頁尾版面配置區 3">
            <a:extLst>
              <a:ext uri="{FF2B5EF4-FFF2-40B4-BE49-F238E27FC236}">
                <a16:creationId xmlns:a16="http://schemas.microsoft.com/office/drawing/2014/main" id="{5FB75CEC-BEF2-8545-BD75-54A1C2F9E6DE}"/>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0567747A-81C0-B29A-5D85-392CDF8EC665}"/>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893178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6583780-8A6F-7EB1-5872-89DD89A45E74}"/>
              </a:ext>
            </a:extLst>
          </p:cNvPr>
          <p:cNvSpPr>
            <a:spLocks noGrp="1"/>
          </p:cNvSpPr>
          <p:nvPr>
            <p:ph type="dt" sz="half" idx="10"/>
          </p:nvPr>
        </p:nvSpPr>
        <p:spPr/>
        <p:txBody>
          <a:bodyPr/>
          <a:lstStyle/>
          <a:p>
            <a:fld id="{926AAC22-476A-7840-9A36-E7AB9F65D30C}" type="datetime1">
              <a:rPr kumimoji="1" lang="zh-TW" altLang="en-US" smtClean="0"/>
              <a:t>2025/1/16</a:t>
            </a:fld>
            <a:endParaRPr kumimoji="1" lang="zh-TW" altLang="en-US"/>
          </a:p>
        </p:txBody>
      </p:sp>
      <p:sp>
        <p:nvSpPr>
          <p:cNvPr id="3" name="頁尾版面配置區 2">
            <a:extLst>
              <a:ext uri="{FF2B5EF4-FFF2-40B4-BE49-F238E27FC236}">
                <a16:creationId xmlns:a16="http://schemas.microsoft.com/office/drawing/2014/main" id="{53CA16A0-9E87-1B00-F319-99CC8E6B0647}"/>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822D76F6-3A88-C4EA-FED3-1D259EE6EEEE}"/>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3004987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10E124-0586-6D06-5F01-728247567E59}"/>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D6555A06-4FCA-6E10-A4E6-C998996F3F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3A8063A8-7BD2-92F1-BB24-ACEB3B8F5C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C226C231-7B03-270E-47C2-24F506676C73}"/>
              </a:ext>
            </a:extLst>
          </p:cNvPr>
          <p:cNvSpPr>
            <a:spLocks noGrp="1"/>
          </p:cNvSpPr>
          <p:nvPr>
            <p:ph type="dt" sz="half" idx="10"/>
          </p:nvPr>
        </p:nvSpPr>
        <p:spPr/>
        <p:txBody>
          <a:bodyPr/>
          <a:lstStyle/>
          <a:p>
            <a:fld id="{53A2F62C-4B96-CE48-AF76-E0EE81CDBB86}" type="datetime1">
              <a:rPr kumimoji="1" lang="zh-TW" altLang="en-US" smtClean="0"/>
              <a:t>2025/1/16</a:t>
            </a:fld>
            <a:endParaRPr kumimoji="1" lang="zh-TW" altLang="en-US"/>
          </a:p>
        </p:txBody>
      </p:sp>
      <p:sp>
        <p:nvSpPr>
          <p:cNvPr id="6" name="頁尾版面配置區 5">
            <a:extLst>
              <a:ext uri="{FF2B5EF4-FFF2-40B4-BE49-F238E27FC236}">
                <a16:creationId xmlns:a16="http://schemas.microsoft.com/office/drawing/2014/main" id="{2A39639A-ABBC-2CA4-BA94-20F639C775EB}"/>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1DEDEEF-27D5-E3F9-94E0-A51D2746BD09}"/>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325093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C7B4D6-9D31-4F7F-D817-72D108FB89FD}"/>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3DF5CF77-D628-E23B-DF83-D8A2BAB551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379DD9CE-F4B9-5599-9B6A-993F652B6B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791DAC94-889A-6863-CC95-6D517CC0D4BE}"/>
              </a:ext>
            </a:extLst>
          </p:cNvPr>
          <p:cNvSpPr>
            <a:spLocks noGrp="1"/>
          </p:cNvSpPr>
          <p:nvPr>
            <p:ph type="dt" sz="half" idx="10"/>
          </p:nvPr>
        </p:nvSpPr>
        <p:spPr/>
        <p:txBody>
          <a:bodyPr/>
          <a:lstStyle/>
          <a:p>
            <a:fld id="{005F3A0E-DBE0-3140-AA31-3E9057CC88CC}" type="datetime1">
              <a:rPr kumimoji="1" lang="zh-TW" altLang="en-US" smtClean="0"/>
              <a:t>2025/1/16</a:t>
            </a:fld>
            <a:endParaRPr kumimoji="1" lang="zh-TW" altLang="en-US"/>
          </a:p>
        </p:txBody>
      </p:sp>
      <p:sp>
        <p:nvSpPr>
          <p:cNvPr id="6" name="頁尾版面配置區 5">
            <a:extLst>
              <a:ext uri="{FF2B5EF4-FFF2-40B4-BE49-F238E27FC236}">
                <a16:creationId xmlns:a16="http://schemas.microsoft.com/office/drawing/2014/main" id="{331A3940-240B-9726-6B4C-1462EBBFCCD9}"/>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848C811A-D836-AFEE-17EE-3BB37C5AE10D}"/>
              </a:ext>
            </a:extLst>
          </p:cNvPr>
          <p:cNvSpPr>
            <a:spLocks noGrp="1"/>
          </p:cNvSpPr>
          <p:nvPr>
            <p:ph type="sldNum" sz="quarter" idx="12"/>
          </p:nvPr>
        </p:nvSpPr>
        <p:spPr>
          <a:xfrm>
            <a:off x="8610600" y="6356350"/>
            <a:ext cx="2743200" cy="365125"/>
          </a:xfrm>
          <a:prstGeom prst="rect">
            <a:avLst/>
          </a:prstGeom>
        </p:spPr>
        <p:txBody>
          <a:bodyPr/>
          <a:lstStyle/>
          <a:p>
            <a:fld id="{E4DF0522-32A1-654C-9B3C-8FD252C159B6}" type="slidenum">
              <a:rPr kumimoji="1" lang="zh-TW" altLang="en-US" smtClean="0"/>
              <a:t>‹#›</a:t>
            </a:fld>
            <a:endParaRPr kumimoji="1" lang="zh-TW" altLang="en-US"/>
          </a:p>
        </p:txBody>
      </p:sp>
    </p:spTree>
    <p:extLst>
      <p:ext uri="{BB962C8B-B14F-4D97-AF65-F5344CB8AC3E}">
        <p14:creationId xmlns:p14="http://schemas.microsoft.com/office/powerpoint/2010/main" val="3014561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24D95570-8811-0C79-66D0-4F3D68289B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7724618D-2356-73D1-FF89-9D56DFEF64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CC1C1358-7A45-8DC0-F29B-4BE867FF18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4BB009-373B-8048-96EC-70337E081390}" type="datetime1">
              <a:rPr kumimoji="1" lang="zh-TW" altLang="en-US" smtClean="0"/>
              <a:t>2025/1/16</a:t>
            </a:fld>
            <a:endParaRPr kumimoji="1" lang="zh-TW" altLang="en-US"/>
          </a:p>
        </p:txBody>
      </p:sp>
      <p:sp>
        <p:nvSpPr>
          <p:cNvPr id="5" name="頁尾版面配置區 4">
            <a:extLst>
              <a:ext uri="{FF2B5EF4-FFF2-40B4-BE49-F238E27FC236}">
                <a16:creationId xmlns:a16="http://schemas.microsoft.com/office/drawing/2014/main" id="{820C2BEB-F042-03B7-8896-CA85AB06AA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E2A1189E-9D55-D152-A2DE-A2EFF4F5F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F0522-32A1-654C-9B3C-8FD252C159B6}" type="slidenum">
              <a:rPr kumimoji="1" lang="zh-TW" altLang="en-US" smtClean="0"/>
              <a:t>‹#›</a:t>
            </a:fld>
            <a:endParaRPr kumimoji="1" lang="zh-TW" altLang="en-US"/>
          </a:p>
        </p:txBody>
      </p:sp>
      <p:pic>
        <p:nvPicPr>
          <p:cNvPr id="7" name="Picture 2" descr="Seventh Sense Consulting, LLC | LinkedIn">
            <a:extLst>
              <a:ext uri="{FF2B5EF4-FFF2-40B4-BE49-F238E27FC236}">
                <a16:creationId xmlns:a16="http://schemas.microsoft.com/office/drawing/2014/main" id="{DBBB644B-C2D7-C58F-133E-B415214AD7CC}"/>
              </a:ext>
            </a:extLst>
          </p:cNvPr>
          <p:cNvPicPr>
            <a:picLocks noChangeAspect="1" noChangeArrowheads="1"/>
          </p:cNvPicPr>
          <p:nvPr userDrawn="1"/>
        </p:nvPicPr>
        <p:blipFill>
          <a:blip r:embed="rId13">
            <a:extLst>
              <a:ext uri="{BEBA8EAE-BF5A-486C-A8C5-ECC9F3942E4B}">
                <a14:imgProps xmlns:a14="http://schemas.microsoft.com/office/drawing/2010/main">
                  <a14:imgLayer r:embed="rId14">
                    <a14:imgEffect>
                      <a14:backgroundRemoval t="2500" b="98000" l="2000" r="90000">
                        <a14:foregroundMark x1="12000" y1="51000" x2="12000" y2="51000"/>
                        <a14:foregroundMark x1="15500" y1="31000" x2="17500" y2="52000"/>
                        <a14:foregroundMark x1="26000" y1="15500" x2="28000" y2="55500"/>
                        <a14:foregroundMark x1="15000" y1="13500" x2="13500" y2="59000"/>
                        <a14:foregroundMark x1="9000" y1="5000" x2="14000" y2="68500"/>
                        <a14:foregroundMark x1="1500" y1="6500" x2="2000" y2="73000"/>
                        <a14:foregroundMark x1="2000" y1="73000" x2="3000" y2="74000"/>
                        <a14:foregroundMark x1="34500" y1="9500" x2="62500" y2="16500"/>
                        <a14:foregroundMark x1="22500" y1="6000" x2="37000" y2="7500"/>
                        <a14:foregroundMark x1="32000" y1="2500" x2="7000" y2="4000"/>
                        <a14:foregroundMark x1="12500" y1="96000" x2="22500" y2="98000"/>
                        <a14:foregroundMark x1="73000" y1="57500" x2="54500" y2="74000"/>
                        <a14:foregroundMark x1="71500" y1="47000" x2="53000" y2="64500"/>
                        <a14:foregroundMark x1="70000" y1="52500" x2="70000" y2="74500"/>
                        <a14:foregroundMark x1="71500" y1="48000" x2="77000" y2="69500"/>
                        <a14:foregroundMark x1="76500" y1="49500" x2="78500" y2="69500"/>
                        <a14:foregroundMark x1="60000" y1="65000" x2="61500" y2="80000"/>
                        <a14:foregroundMark x1="38500" y1="27500" x2="28000" y2="31500"/>
                      </a14:backgroundRemoval>
                    </a14:imgEffect>
                  </a14:imgLayer>
                </a14:imgProps>
              </a:ext>
              <a:ext uri="{28A0092B-C50C-407E-A947-70E740481C1C}">
                <a14:useLocalDpi xmlns:a14="http://schemas.microsoft.com/office/drawing/2010/main" val="0"/>
              </a:ext>
            </a:extLst>
          </a:blip>
          <a:srcRect/>
          <a:stretch>
            <a:fillRect/>
          </a:stretch>
        </p:blipFill>
        <p:spPr bwMode="auto">
          <a:xfrm>
            <a:off x="10529694" y="233515"/>
            <a:ext cx="735969" cy="73596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Visual Identity | Brand Guidelines | Illinois">
            <a:extLst>
              <a:ext uri="{FF2B5EF4-FFF2-40B4-BE49-F238E27FC236}">
                <a16:creationId xmlns:a16="http://schemas.microsoft.com/office/drawing/2014/main" id="{F15D3E2A-3B88-5C7D-F6F6-5DAFF4475D24}"/>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11090319" y="136526"/>
            <a:ext cx="895954" cy="895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936231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microsoft.com/office/2018/10/relationships/comments" Target="../comments/modernComment_151_B7AE9A00.xml"/><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hyperlink" Target="https://sites.google.com/view/jdresumescore/hom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microsoft.com/office/2018/10/relationships/comments" Target="../comments/modernComment_152_1B169F3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microsoft.com/office/2018/10/relationships/comments" Target="../comments/modernComment_14F_3F4A82A2.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microsoft.com/office/2007/relationships/diagramDrawing" Target="../diagrams/drawing4.xml"/><Relationship Id="rId3" Type="http://schemas.microsoft.com/office/2018/10/relationships/comments" Target="../comments/modernComment_147_EA1F5919.xml"/><Relationship Id="rId7" Type="http://schemas.openxmlformats.org/officeDocument/2006/relationships/diagramColors" Target="../diagrams/colors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4C_848B519.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4B_3C72B66A.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a:extLst>
              <a:ext uri="{FF2B5EF4-FFF2-40B4-BE49-F238E27FC236}">
                <a16:creationId xmlns:a16="http://schemas.microsoft.com/office/drawing/2014/main" id="{CCA1ED4A-6CE0-9BE5-A39D-906A887684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 y="0"/>
            <a:ext cx="12185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a:extLst>
              <a:ext uri="{FF2B5EF4-FFF2-40B4-BE49-F238E27FC236}">
                <a16:creationId xmlns:a16="http://schemas.microsoft.com/office/drawing/2014/main" id="{C7C5C8D1-8A32-7CBC-4B88-10C032DACDF8}"/>
              </a:ext>
            </a:extLst>
          </p:cNvPr>
          <p:cNvSpPr/>
          <p:nvPr/>
        </p:nvSpPr>
        <p:spPr>
          <a:xfrm>
            <a:off x="0" y="1143000"/>
            <a:ext cx="12188825" cy="3343275"/>
          </a:xfrm>
          <a:prstGeom prst="rect">
            <a:avLst/>
          </a:prstGeom>
          <a:solidFill>
            <a:srgbClr val="F25B31">
              <a:alpha val="8982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kumimoji="1" lang="en-US" sz="4000" b="1">
                <a:latin typeface="Arial"/>
                <a:ea typeface="+mn-lt"/>
                <a:cs typeface="+mn-lt"/>
              </a:rPr>
              <a:t>JD-Resume Relevance Solution: </a:t>
            </a:r>
            <a:endParaRPr lang="en-US" b="1">
              <a:latin typeface="Arial"/>
              <a:ea typeface="+mn-lt"/>
              <a:cs typeface="+mn-lt"/>
            </a:endParaRPr>
          </a:p>
          <a:p>
            <a:pPr algn="ctr"/>
            <a:r>
              <a:rPr kumimoji="1" lang="en-US" sz="4000" b="1">
                <a:latin typeface="Arial"/>
                <a:ea typeface="+mn-lt"/>
                <a:cs typeface="+mn-lt"/>
              </a:rPr>
              <a:t>Optimizing Candidate Selection</a:t>
            </a:r>
            <a:endParaRPr lang="en-US" b="1">
              <a:latin typeface="Arial"/>
              <a:ea typeface="Calibri"/>
              <a:cs typeface="Calibri"/>
            </a:endParaRPr>
          </a:p>
        </p:txBody>
      </p:sp>
    </p:spTree>
    <p:extLst>
      <p:ext uri="{BB962C8B-B14F-4D97-AF65-F5344CB8AC3E}">
        <p14:creationId xmlns:p14="http://schemas.microsoft.com/office/powerpoint/2010/main" val="2838819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6690934" cy="646331"/>
          </a:xfrm>
          <a:prstGeom prst="rect">
            <a:avLst/>
          </a:prstGeom>
          <a:noFill/>
        </p:spPr>
        <p:txBody>
          <a:bodyPr wrap="none" lIns="91440" tIns="45720" rIns="91440" bIns="45720" rtlCol="0" anchor="t">
            <a:spAutoFit/>
          </a:bodyPr>
          <a:lstStyle/>
          <a:p>
            <a:r>
              <a:rPr kumimoji="1" lang="en-US" altLang="zh-TW" sz="3600" b="1">
                <a:solidFill>
                  <a:schemeClr val="bg1"/>
                </a:solidFill>
                <a:latin typeface="Arial"/>
                <a:ea typeface="新細明體"/>
                <a:cs typeface="Arial"/>
              </a:rPr>
              <a:t>How the Model Works (Demo)</a:t>
            </a:r>
            <a:endParaRPr kumimoji="1" lang="en-US" altLang="zh-TW" sz="3600" b="1">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4462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4">
            <a:extLst>
              <a:ext uri="{FF2B5EF4-FFF2-40B4-BE49-F238E27FC236}">
                <a16:creationId xmlns:a16="http://schemas.microsoft.com/office/drawing/2014/main" id="{163E4FD7-E683-1C24-7296-08710952E598}"/>
              </a:ext>
            </a:extLst>
          </p:cNvPr>
          <p:cNvSpPr txBox="1">
            <a:spLocks/>
          </p:cNvSpPr>
          <p:nvPr/>
        </p:nvSpPr>
        <p:spPr>
          <a:xfrm>
            <a:off x="263771" y="314325"/>
            <a:ext cx="8787086"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2800" b="1">
              <a:solidFill>
                <a:schemeClr val="tx2"/>
              </a:solidFill>
              <a:latin typeface="Arial"/>
              <a:cs typeface="Arial"/>
            </a:endParaRPr>
          </a:p>
        </p:txBody>
      </p:sp>
      <p:graphicFrame>
        <p:nvGraphicFramePr>
          <p:cNvPr id="5" name="Diagram 4">
            <a:extLst>
              <a:ext uri="{FF2B5EF4-FFF2-40B4-BE49-F238E27FC236}">
                <a16:creationId xmlns:a16="http://schemas.microsoft.com/office/drawing/2014/main" id="{F5787087-C849-64A1-3D9B-4394CCD0CFE6}"/>
              </a:ext>
            </a:extLst>
          </p:cNvPr>
          <p:cNvGraphicFramePr/>
          <p:nvPr/>
        </p:nvGraphicFramePr>
        <p:xfrm>
          <a:off x="1830929" y="2363788"/>
          <a:ext cx="8794401" cy="15132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8">
            <a:extLst>
              <a:ext uri="{FF2B5EF4-FFF2-40B4-BE49-F238E27FC236}">
                <a16:creationId xmlns:a16="http://schemas.microsoft.com/office/drawing/2014/main" id="{B0204724-AE37-C78E-0441-91DA37645743}"/>
              </a:ext>
            </a:extLst>
          </p:cNvPr>
          <p:cNvSpPr txBox="1"/>
          <p:nvPr/>
        </p:nvSpPr>
        <p:spPr>
          <a:xfrm>
            <a:off x="865588" y="1460859"/>
            <a:ext cx="2106310" cy="738664"/>
          </a:xfrm>
          <a:prstGeom prst="rect">
            <a:avLst/>
          </a:prstGeom>
          <a:noFill/>
        </p:spPr>
        <p:txBody>
          <a:bodyPr wrap="square">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accent3"/>
                </a:solidFill>
              </a:rPr>
              <a:t>Defining functions that can covert pdf to text page by page</a:t>
            </a:r>
          </a:p>
        </p:txBody>
      </p:sp>
      <p:sp>
        <p:nvSpPr>
          <p:cNvPr id="15" name="TextBox 9">
            <a:extLst>
              <a:ext uri="{FF2B5EF4-FFF2-40B4-BE49-F238E27FC236}">
                <a16:creationId xmlns:a16="http://schemas.microsoft.com/office/drawing/2014/main" id="{4A939664-6BC2-BC7D-729D-188C087D18AD}"/>
              </a:ext>
            </a:extLst>
          </p:cNvPr>
          <p:cNvSpPr txBox="1"/>
          <p:nvPr/>
        </p:nvSpPr>
        <p:spPr>
          <a:xfrm>
            <a:off x="3837989" y="4085100"/>
            <a:ext cx="2469266" cy="954107"/>
          </a:xfrm>
          <a:prstGeom prst="rect">
            <a:avLst/>
          </a:prstGeom>
          <a:noFill/>
        </p:spPr>
        <p:txBody>
          <a:bodyPr wrap="square">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accent3"/>
                </a:solidFill>
              </a:rPr>
              <a:t>Needs to run for each JD-resume pair individually otherwise relevance score are relative</a:t>
            </a:r>
          </a:p>
        </p:txBody>
      </p:sp>
      <p:sp>
        <p:nvSpPr>
          <p:cNvPr id="17" name="TextBox 10">
            <a:extLst>
              <a:ext uri="{FF2B5EF4-FFF2-40B4-BE49-F238E27FC236}">
                <a16:creationId xmlns:a16="http://schemas.microsoft.com/office/drawing/2014/main" id="{5F3091B6-6ED2-3902-BA64-A063633E1C3D}"/>
              </a:ext>
            </a:extLst>
          </p:cNvPr>
          <p:cNvSpPr txBox="1"/>
          <p:nvPr/>
        </p:nvSpPr>
        <p:spPr>
          <a:xfrm>
            <a:off x="8039376" y="4101477"/>
            <a:ext cx="2593507" cy="738664"/>
          </a:xfrm>
          <a:prstGeom prst="rect">
            <a:avLst/>
          </a:prstGeom>
          <a:noFill/>
        </p:spPr>
        <p:txBody>
          <a:bodyPr wrap="square">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accent3"/>
                </a:solidFill>
              </a:rPr>
              <a:t>Breakdown output with relevance score to look at model reasoning</a:t>
            </a:r>
          </a:p>
        </p:txBody>
      </p:sp>
      <p:sp>
        <p:nvSpPr>
          <p:cNvPr id="19" name="TextBox 11">
            <a:extLst>
              <a:ext uri="{FF2B5EF4-FFF2-40B4-BE49-F238E27FC236}">
                <a16:creationId xmlns:a16="http://schemas.microsoft.com/office/drawing/2014/main" id="{98D529A9-38C3-8464-0A32-E687A9BDAD2E}"/>
              </a:ext>
            </a:extLst>
          </p:cNvPr>
          <p:cNvSpPr txBox="1"/>
          <p:nvPr/>
        </p:nvSpPr>
        <p:spPr>
          <a:xfrm>
            <a:off x="6228129" y="1426392"/>
            <a:ext cx="3231846" cy="738664"/>
          </a:xfrm>
          <a:prstGeom prst="rect">
            <a:avLst/>
          </a:prstGeom>
          <a:noFill/>
        </p:spPr>
        <p:txBody>
          <a:bodyPr wrap="square">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a:solidFill>
                  <a:schemeClr val="accent3"/>
                </a:solidFill>
              </a:rPr>
              <a:t>Defining a function that has encompasses a prompt, the system and takes the two files as input to share relevance score</a:t>
            </a:r>
          </a:p>
        </p:txBody>
      </p:sp>
      <p:cxnSp>
        <p:nvCxnSpPr>
          <p:cNvPr id="21" name="Straight Arrow Connector 20">
            <a:extLst>
              <a:ext uri="{FF2B5EF4-FFF2-40B4-BE49-F238E27FC236}">
                <a16:creationId xmlns:a16="http://schemas.microsoft.com/office/drawing/2014/main" id="{561D58B8-123D-19EC-F0E2-05F1F3AD09BA}"/>
              </a:ext>
            </a:extLst>
          </p:cNvPr>
          <p:cNvCxnSpPr>
            <a:cxnSpLocks/>
          </p:cNvCxnSpPr>
          <p:nvPr/>
        </p:nvCxnSpPr>
        <p:spPr>
          <a:xfrm flipV="1">
            <a:off x="2499251" y="2212058"/>
            <a:ext cx="0" cy="3846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4D26D-147D-EBEF-4B16-4E09AF7F9299}"/>
              </a:ext>
            </a:extLst>
          </p:cNvPr>
          <p:cNvCxnSpPr>
            <a:cxnSpLocks/>
          </p:cNvCxnSpPr>
          <p:nvPr/>
        </p:nvCxnSpPr>
        <p:spPr>
          <a:xfrm flipV="1">
            <a:off x="6950325" y="2194948"/>
            <a:ext cx="0" cy="3846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AB939D5-3EA3-C14C-BED3-CF478A52FE74}"/>
              </a:ext>
            </a:extLst>
          </p:cNvPr>
          <p:cNvCxnSpPr>
            <a:cxnSpLocks/>
          </p:cNvCxnSpPr>
          <p:nvPr/>
        </p:nvCxnSpPr>
        <p:spPr>
          <a:xfrm>
            <a:off x="4890557" y="3630991"/>
            <a:ext cx="0" cy="454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68DFDA2-DF7A-AD57-024A-97C6C2D985A7}"/>
              </a:ext>
            </a:extLst>
          </p:cNvPr>
          <p:cNvCxnSpPr>
            <a:cxnSpLocks/>
          </p:cNvCxnSpPr>
          <p:nvPr/>
        </p:nvCxnSpPr>
        <p:spPr>
          <a:xfrm>
            <a:off x="9336130" y="3643822"/>
            <a:ext cx="0" cy="454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ounded Rectangle 16">
            <a:extLst>
              <a:ext uri="{FF2B5EF4-FFF2-40B4-BE49-F238E27FC236}">
                <a16:creationId xmlns:a16="http://schemas.microsoft.com/office/drawing/2014/main" id="{FAAE707A-B7A5-78FD-30B8-2E051044648C}"/>
              </a:ext>
            </a:extLst>
          </p:cNvPr>
          <p:cNvSpPr/>
          <p:nvPr/>
        </p:nvSpPr>
        <p:spPr>
          <a:xfrm>
            <a:off x="347903" y="5400816"/>
            <a:ext cx="11190879" cy="822583"/>
          </a:xfrm>
          <a:prstGeom prst="roundRect">
            <a:avLst/>
          </a:prstGeom>
          <a:solidFill>
            <a:schemeClr val="accent2"/>
          </a:solidFill>
          <a:ln>
            <a:solidFill>
              <a:schemeClr val="accent1">
                <a:lumMod val="40000"/>
                <a:lumOff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TW"/>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a:solidFill>
                  <a:schemeClr val="bg1"/>
                </a:solidFill>
                <a:ea typeface="Calibri"/>
                <a:cs typeface="Calibri"/>
                <a:hlinkClick r:id="rId9">
                  <a:extLst>
                    <a:ext uri="{A12FA001-AC4F-418D-AE19-62706E023703}">
                      <ahyp:hlinkClr xmlns:ahyp="http://schemas.microsoft.com/office/drawing/2018/hyperlinkcolor" val="tx"/>
                    </a:ext>
                  </a:extLst>
                </a:hlinkClick>
              </a:rPr>
              <a:t>Link to the Demo</a:t>
            </a:r>
            <a:endParaRPr lang="en-US" sz="2000" b="1">
              <a:solidFill>
                <a:schemeClr val="bg1"/>
              </a:solidFill>
            </a:endParaRPr>
          </a:p>
        </p:txBody>
      </p:sp>
      <p:sp>
        <p:nvSpPr>
          <p:cNvPr id="3" name="Title 4">
            <a:extLst>
              <a:ext uri="{FF2B5EF4-FFF2-40B4-BE49-F238E27FC236}">
                <a16:creationId xmlns:a16="http://schemas.microsoft.com/office/drawing/2014/main" id="{2902405B-7CCD-561B-4DB6-1889937D7B72}"/>
              </a:ext>
            </a:extLst>
          </p:cNvPr>
          <p:cNvSpPr txBox="1">
            <a:spLocks/>
          </p:cNvSpPr>
          <p:nvPr/>
        </p:nvSpPr>
        <p:spPr>
          <a:xfrm>
            <a:off x="850490" y="349441"/>
            <a:ext cx="8881812"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TW" sz="2800" b="1">
                <a:solidFill>
                  <a:schemeClr val="tx2"/>
                </a:solidFill>
                <a:latin typeface="Arial"/>
                <a:cs typeface="Arial"/>
              </a:rPr>
              <a:t>Solution Walkthrough: See the Tool in Action</a:t>
            </a:r>
            <a:endParaRPr lang="en-US" altLang="zh-TW" sz="2800">
              <a:solidFill>
                <a:schemeClr val="tx2"/>
              </a:solidFill>
              <a:latin typeface="Arial"/>
              <a:cs typeface="Arial"/>
            </a:endParaRPr>
          </a:p>
          <a:p>
            <a:pPr algn="l"/>
            <a:endParaRPr lang="en-US" altLang="zh-TW" sz="2800" b="1">
              <a:solidFill>
                <a:schemeClr val="tx2"/>
              </a:solidFill>
              <a:latin typeface="Arial"/>
              <a:cs typeface="Arial"/>
            </a:endParaRPr>
          </a:p>
        </p:txBody>
      </p:sp>
    </p:spTree>
    <p:extLst>
      <p:ext uri="{BB962C8B-B14F-4D97-AF65-F5344CB8AC3E}">
        <p14:creationId xmlns:p14="http://schemas.microsoft.com/office/powerpoint/2010/main" val="3081673216"/>
      </p:ext>
    </p:extLst>
  </p:cSld>
  <p:clrMapOvr>
    <a:masterClrMapping/>
  </p:clrMapOvr>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2979149" cy="646331"/>
          </a:xfrm>
          <a:prstGeom prst="rect">
            <a:avLst/>
          </a:prstGeom>
          <a:noFill/>
        </p:spPr>
        <p:txBody>
          <a:bodyPr wrap="none" lIns="91440" tIns="45720" rIns="91440" bIns="45720" rtlCol="0" anchor="t">
            <a:spAutoFit/>
          </a:bodyPr>
          <a:lstStyle/>
          <a:p>
            <a:r>
              <a:rPr lang="en-US" altLang="zh-TW" sz="3600" b="1">
                <a:solidFill>
                  <a:schemeClr val="bg1"/>
                </a:solidFill>
                <a:latin typeface="Calibri"/>
                <a:ea typeface="新細明體"/>
                <a:cs typeface="Times New Roman"/>
              </a:rPr>
              <a:t>Improvements</a:t>
            </a:r>
            <a:endParaRPr lang="en-US"/>
          </a:p>
        </p:txBody>
      </p:sp>
    </p:spTree>
    <p:extLst>
      <p:ext uri="{BB962C8B-B14F-4D97-AF65-F5344CB8AC3E}">
        <p14:creationId xmlns:p14="http://schemas.microsoft.com/office/powerpoint/2010/main" val="2096935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BBDB4D0-4FF9-1933-674E-AA1D558DA7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B2C34F-C308-C8AC-8180-8EEFCFEE6345}"/>
              </a:ext>
            </a:extLst>
          </p:cNvPr>
          <p:cNvSpPr>
            <a:spLocks noGrp="1"/>
          </p:cNvSpPr>
          <p:nvPr>
            <p:ph type="title"/>
          </p:nvPr>
        </p:nvSpPr>
        <p:spPr>
          <a:xfrm>
            <a:off x="838200" y="365125"/>
            <a:ext cx="9528048" cy="886651"/>
          </a:xfrm>
          <a:noFill/>
        </p:spPr>
        <p:txBody>
          <a:bodyPr>
            <a:normAutofit/>
          </a:bodyPr>
          <a:lstStyle/>
          <a:p>
            <a:r>
              <a:rPr lang="en-US" sz="2800" b="1">
                <a:solidFill>
                  <a:schemeClr val="tx2"/>
                </a:solidFill>
                <a:latin typeface="Arial"/>
                <a:ea typeface="+mj-lt"/>
                <a:cs typeface="+mj-lt"/>
              </a:rPr>
              <a:t>Protecting Sensitive Data with Secure Integration</a:t>
            </a:r>
            <a:endParaRPr lang="en-US" b="1">
              <a:solidFill>
                <a:schemeClr val="tx2"/>
              </a:solidFill>
              <a:latin typeface="Arial"/>
            </a:endParaRPr>
          </a:p>
        </p:txBody>
      </p:sp>
      <p:graphicFrame>
        <p:nvGraphicFramePr>
          <p:cNvPr id="7" name="Diagram 6">
            <a:extLst>
              <a:ext uri="{FF2B5EF4-FFF2-40B4-BE49-F238E27FC236}">
                <a16:creationId xmlns:a16="http://schemas.microsoft.com/office/drawing/2014/main" id="{9EF80F53-F0EC-C3FF-5AA8-3124DCC8336D}"/>
              </a:ext>
            </a:extLst>
          </p:cNvPr>
          <p:cNvGraphicFramePr/>
          <p:nvPr/>
        </p:nvGraphicFramePr>
        <p:xfrm>
          <a:off x="835152" y="1905000"/>
          <a:ext cx="9826752" cy="38953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投影片編號版面配置區 2">
            <a:extLst>
              <a:ext uri="{FF2B5EF4-FFF2-40B4-BE49-F238E27FC236}">
                <a16:creationId xmlns:a16="http://schemas.microsoft.com/office/drawing/2014/main" id="{1C96D14D-0AE5-25D8-EB51-7374CCE8BC6F}"/>
              </a:ext>
            </a:extLst>
          </p:cNvPr>
          <p:cNvSpPr>
            <a:spLocks noGrp="1"/>
          </p:cNvSpPr>
          <p:nvPr>
            <p:ph type="sldNum" sz="quarter" idx="12"/>
          </p:nvPr>
        </p:nvSpPr>
        <p:spPr/>
        <p:txBody>
          <a:bodyPr/>
          <a:lstStyle/>
          <a:p>
            <a:fld id="{E4DF0522-32A1-654C-9B3C-8FD252C159B6}" type="slidenum">
              <a:rPr kumimoji="1" lang="zh-TW" altLang="en-US" smtClean="0"/>
              <a:t>13</a:t>
            </a:fld>
            <a:endParaRPr kumimoji="1" lang="zh-TW" altLang="en-US"/>
          </a:p>
        </p:txBody>
      </p:sp>
    </p:spTree>
    <p:extLst>
      <p:ext uri="{BB962C8B-B14F-4D97-AF65-F5344CB8AC3E}">
        <p14:creationId xmlns:p14="http://schemas.microsoft.com/office/powerpoint/2010/main" val="454467380"/>
      </p:ext>
    </p:extLst>
  </p:cSld>
  <p:clrMapOvr>
    <a:masterClrMapping/>
  </p:clrMapOvr>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群組 35">
            <a:extLst>
              <a:ext uri="{FF2B5EF4-FFF2-40B4-BE49-F238E27FC236}">
                <a16:creationId xmlns:a16="http://schemas.microsoft.com/office/drawing/2014/main" id="{FB4CF26E-B545-72F2-DD1F-54A11797671D}"/>
              </a:ext>
            </a:extLst>
          </p:cNvPr>
          <p:cNvGrpSpPr/>
          <p:nvPr/>
        </p:nvGrpSpPr>
        <p:grpSpPr>
          <a:xfrm>
            <a:off x="358811" y="1685749"/>
            <a:ext cx="5141086" cy="4795421"/>
            <a:chOff x="925975" y="1620458"/>
            <a:chExt cx="5141086" cy="4795421"/>
          </a:xfrm>
        </p:grpSpPr>
        <p:sp>
          <p:nvSpPr>
            <p:cNvPr id="11" name="圓角矩形 10">
              <a:extLst>
                <a:ext uri="{FF2B5EF4-FFF2-40B4-BE49-F238E27FC236}">
                  <a16:creationId xmlns:a16="http://schemas.microsoft.com/office/drawing/2014/main" id="{0FE51743-7795-1C41-2514-9842EFC86DFE}"/>
                </a:ext>
              </a:extLst>
            </p:cNvPr>
            <p:cNvSpPr/>
            <p:nvPr/>
          </p:nvSpPr>
          <p:spPr>
            <a:xfrm>
              <a:off x="2440844" y="3434171"/>
              <a:ext cx="3624288" cy="1318101"/>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10" name="圓角矩形 9">
              <a:extLst>
                <a:ext uri="{FF2B5EF4-FFF2-40B4-BE49-F238E27FC236}">
                  <a16:creationId xmlns:a16="http://schemas.microsoft.com/office/drawing/2014/main" id="{C53005E3-2B36-CD73-3792-AA823B57D7CE}"/>
                </a:ext>
              </a:extLst>
            </p:cNvPr>
            <p:cNvSpPr/>
            <p:nvPr/>
          </p:nvSpPr>
          <p:spPr>
            <a:xfrm>
              <a:off x="2371397" y="1830293"/>
              <a:ext cx="3624288" cy="1318101"/>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2"/>
                </a:solidFill>
                <a:latin typeface="Arial" panose="020B0604020202020204" pitchFamily="34" charset="0"/>
                <a:cs typeface="Arial" panose="020B0604020202020204" pitchFamily="34" charset="0"/>
              </a:endParaRPr>
            </a:p>
          </p:txBody>
        </p:sp>
        <p:sp>
          <p:nvSpPr>
            <p:cNvPr id="3" name="延遲 2">
              <a:extLst>
                <a:ext uri="{FF2B5EF4-FFF2-40B4-BE49-F238E27FC236}">
                  <a16:creationId xmlns:a16="http://schemas.microsoft.com/office/drawing/2014/main" id="{C58A7907-A9CE-2B5D-9A62-F3FE70872411}"/>
                </a:ext>
              </a:extLst>
            </p:cNvPr>
            <p:cNvSpPr/>
            <p:nvPr/>
          </p:nvSpPr>
          <p:spPr>
            <a:xfrm>
              <a:off x="925975" y="1620458"/>
              <a:ext cx="1099595" cy="4791919"/>
            </a:xfrm>
            <a:prstGeom prst="flowChartDelay">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6" name="橢圓 5">
              <a:extLst>
                <a:ext uri="{FF2B5EF4-FFF2-40B4-BE49-F238E27FC236}">
                  <a16:creationId xmlns:a16="http://schemas.microsoft.com/office/drawing/2014/main" id="{B48DC78E-D206-4C05-C818-66322F50E1E1}"/>
                </a:ext>
              </a:extLst>
            </p:cNvPr>
            <p:cNvSpPr>
              <a:spLocks noChangeAspect="1"/>
            </p:cNvSpPr>
            <p:nvPr/>
          </p:nvSpPr>
          <p:spPr>
            <a:xfrm>
              <a:off x="1319512" y="1742777"/>
              <a:ext cx="1493134" cy="149313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4" name="橢圓 3">
              <a:extLst>
                <a:ext uri="{FF2B5EF4-FFF2-40B4-BE49-F238E27FC236}">
                  <a16:creationId xmlns:a16="http://schemas.microsoft.com/office/drawing/2014/main" id="{62BDDE78-2271-1D6A-786F-384F2C58444C}"/>
                </a:ext>
              </a:extLst>
            </p:cNvPr>
            <p:cNvSpPr>
              <a:spLocks noChangeAspect="1"/>
            </p:cNvSpPr>
            <p:nvPr/>
          </p:nvSpPr>
          <p:spPr>
            <a:xfrm>
              <a:off x="1412112" y="1830293"/>
              <a:ext cx="1318101" cy="1318101"/>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8" name="橢圓 7">
              <a:extLst>
                <a:ext uri="{FF2B5EF4-FFF2-40B4-BE49-F238E27FC236}">
                  <a16:creationId xmlns:a16="http://schemas.microsoft.com/office/drawing/2014/main" id="{461B2972-0397-2320-CDC6-58BEC5A9D376}"/>
                </a:ext>
              </a:extLst>
            </p:cNvPr>
            <p:cNvSpPr>
              <a:spLocks noChangeAspect="1"/>
            </p:cNvSpPr>
            <p:nvPr/>
          </p:nvSpPr>
          <p:spPr>
            <a:xfrm>
              <a:off x="1378795" y="3346656"/>
              <a:ext cx="1493134" cy="149313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9" name="橢圓 8">
              <a:extLst>
                <a:ext uri="{FF2B5EF4-FFF2-40B4-BE49-F238E27FC236}">
                  <a16:creationId xmlns:a16="http://schemas.microsoft.com/office/drawing/2014/main" id="{000CE009-33DA-2ADB-310B-EFCDBFF861C5}"/>
                </a:ext>
              </a:extLst>
            </p:cNvPr>
            <p:cNvSpPr>
              <a:spLocks noChangeAspect="1"/>
            </p:cNvSpPr>
            <p:nvPr/>
          </p:nvSpPr>
          <p:spPr>
            <a:xfrm>
              <a:off x="1471395" y="3434172"/>
              <a:ext cx="1318101" cy="1318101"/>
            </a:xfrm>
            <a:prstGeom prst="ellipse">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12" name="圓角矩形 11">
              <a:extLst>
                <a:ext uri="{FF2B5EF4-FFF2-40B4-BE49-F238E27FC236}">
                  <a16:creationId xmlns:a16="http://schemas.microsoft.com/office/drawing/2014/main" id="{434EF0B4-E12B-AB14-DE65-61B7BB1C91FC}"/>
                </a:ext>
              </a:extLst>
            </p:cNvPr>
            <p:cNvSpPr/>
            <p:nvPr/>
          </p:nvSpPr>
          <p:spPr>
            <a:xfrm>
              <a:off x="2789496" y="1643607"/>
              <a:ext cx="2812728" cy="347241"/>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a:latin typeface="Arial" panose="020B0604020202020204" pitchFamily="34" charset="0"/>
                  <a:cs typeface="Arial" panose="020B0604020202020204" pitchFamily="34" charset="0"/>
                </a:rPr>
                <a:t>Sensitive data</a:t>
              </a:r>
              <a:endParaRPr kumimoji="1" lang="zh-TW" altLang="en-US" sz="1600">
                <a:latin typeface="Arial" panose="020B0604020202020204" pitchFamily="34" charset="0"/>
                <a:cs typeface="Arial" panose="020B0604020202020204" pitchFamily="34" charset="0"/>
              </a:endParaRPr>
            </a:p>
          </p:txBody>
        </p:sp>
        <p:sp>
          <p:nvSpPr>
            <p:cNvPr id="13" name="圓角矩形 12">
              <a:extLst>
                <a:ext uri="{FF2B5EF4-FFF2-40B4-BE49-F238E27FC236}">
                  <a16:creationId xmlns:a16="http://schemas.microsoft.com/office/drawing/2014/main" id="{D1857949-43A7-4B23-BD2B-2A458F08EF5B}"/>
                </a:ext>
              </a:extLst>
            </p:cNvPr>
            <p:cNvSpPr/>
            <p:nvPr/>
          </p:nvSpPr>
          <p:spPr>
            <a:xfrm>
              <a:off x="2812646" y="3268175"/>
              <a:ext cx="2812728" cy="347241"/>
            </a:xfrm>
            <a:prstGeom prst="round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a:latin typeface="Arial" panose="020B0604020202020204" pitchFamily="34" charset="0"/>
                  <a:cs typeface="Arial" panose="020B0604020202020204" pitchFamily="34" charset="0"/>
                </a:rPr>
                <a:t>General bias</a:t>
              </a:r>
              <a:endParaRPr kumimoji="1" lang="zh-TW" altLang="en-US" sz="1600">
                <a:latin typeface="Arial" panose="020B0604020202020204" pitchFamily="34" charset="0"/>
                <a:cs typeface="Arial" panose="020B0604020202020204" pitchFamily="34" charset="0"/>
              </a:endParaRPr>
            </a:p>
          </p:txBody>
        </p:sp>
        <p:sp>
          <p:nvSpPr>
            <p:cNvPr id="14" name="圓角矩形 13">
              <a:extLst>
                <a:ext uri="{FF2B5EF4-FFF2-40B4-BE49-F238E27FC236}">
                  <a16:creationId xmlns:a16="http://schemas.microsoft.com/office/drawing/2014/main" id="{1AE45C0B-6B4C-292C-C8EA-97F1B04245B8}"/>
                </a:ext>
              </a:extLst>
            </p:cNvPr>
            <p:cNvSpPr/>
            <p:nvPr/>
          </p:nvSpPr>
          <p:spPr>
            <a:xfrm>
              <a:off x="2442773" y="5010260"/>
              <a:ext cx="3624288" cy="1318101"/>
            </a:xfrm>
            <a:prstGeom prst="round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15" name="橢圓 14">
              <a:extLst>
                <a:ext uri="{FF2B5EF4-FFF2-40B4-BE49-F238E27FC236}">
                  <a16:creationId xmlns:a16="http://schemas.microsoft.com/office/drawing/2014/main" id="{28EA1798-4627-EB0C-87D7-DCD4E159ECAF}"/>
                </a:ext>
              </a:extLst>
            </p:cNvPr>
            <p:cNvSpPr>
              <a:spLocks noChangeAspect="1"/>
            </p:cNvSpPr>
            <p:nvPr/>
          </p:nvSpPr>
          <p:spPr>
            <a:xfrm>
              <a:off x="1380724" y="4922745"/>
              <a:ext cx="1493134" cy="149313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16" name="橢圓 15">
              <a:extLst>
                <a:ext uri="{FF2B5EF4-FFF2-40B4-BE49-F238E27FC236}">
                  <a16:creationId xmlns:a16="http://schemas.microsoft.com/office/drawing/2014/main" id="{9E9E3CCF-A718-9B16-CD80-24674E2E89F7}"/>
                </a:ext>
              </a:extLst>
            </p:cNvPr>
            <p:cNvSpPr>
              <a:spLocks noChangeAspect="1"/>
            </p:cNvSpPr>
            <p:nvPr/>
          </p:nvSpPr>
          <p:spPr>
            <a:xfrm>
              <a:off x="1473324" y="5010261"/>
              <a:ext cx="1318101" cy="1318101"/>
            </a:xfrm>
            <a:prstGeom prst="ellipse">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17" name="圓角矩形 16">
              <a:extLst>
                <a:ext uri="{FF2B5EF4-FFF2-40B4-BE49-F238E27FC236}">
                  <a16:creationId xmlns:a16="http://schemas.microsoft.com/office/drawing/2014/main" id="{A25ABBFB-1193-5060-3566-137A41C844AA}"/>
                </a:ext>
              </a:extLst>
            </p:cNvPr>
            <p:cNvSpPr/>
            <p:nvPr/>
          </p:nvSpPr>
          <p:spPr>
            <a:xfrm>
              <a:off x="2814575" y="4844264"/>
              <a:ext cx="2812728" cy="347241"/>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a:latin typeface="Arial" panose="020B0604020202020204" pitchFamily="34" charset="0"/>
                  <a:cs typeface="Arial" panose="020B0604020202020204" pitchFamily="34" charset="0"/>
                </a:rPr>
                <a:t>Recall</a:t>
              </a:r>
              <a:r>
                <a:rPr kumimoji="1" lang="en-US" altLang="zh-TW">
                  <a:latin typeface="Arial" panose="020B0604020202020204" pitchFamily="34" charset="0"/>
                  <a:cs typeface="Arial" panose="020B0604020202020204" pitchFamily="34" charset="0"/>
                </a:rPr>
                <a:t> rate</a:t>
              </a:r>
              <a:endParaRPr kumimoji="1" lang="zh-TW" altLang="en-US">
                <a:latin typeface="Arial" panose="020B0604020202020204" pitchFamily="34" charset="0"/>
                <a:cs typeface="Arial" panose="020B0604020202020204" pitchFamily="34" charset="0"/>
              </a:endParaRPr>
            </a:p>
          </p:txBody>
        </p:sp>
      </p:grpSp>
      <p:grpSp>
        <p:nvGrpSpPr>
          <p:cNvPr id="37" name="群組 36">
            <a:extLst>
              <a:ext uri="{FF2B5EF4-FFF2-40B4-BE49-F238E27FC236}">
                <a16:creationId xmlns:a16="http://schemas.microsoft.com/office/drawing/2014/main" id="{B19B62D1-53F0-6DBC-074C-E3285DA87224}"/>
              </a:ext>
            </a:extLst>
          </p:cNvPr>
          <p:cNvGrpSpPr/>
          <p:nvPr/>
        </p:nvGrpSpPr>
        <p:grpSpPr>
          <a:xfrm>
            <a:off x="358810" y="1227868"/>
            <a:ext cx="11414089" cy="352005"/>
            <a:chOff x="925975" y="1162577"/>
            <a:chExt cx="10589748" cy="352005"/>
          </a:xfrm>
        </p:grpSpPr>
        <p:sp>
          <p:nvSpPr>
            <p:cNvPr id="19" name="五邊形 18">
              <a:extLst>
                <a:ext uri="{FF2B5EF4-FFF2-40B4-BE49-F238E27FC236}">
                  <a16:creationId xmlns:a16="http://schemas.microsoft.com/office/drawing/2014/main" id="{F7B12E92-D501-D6BE-10A5-F5F1089B6657}"/>
                </a:ext>
              </a:extLst>
            </p:cNvPr>
            <p:cNvSpPr/>
            <p:nvPr/>
          </p:nvSpPr>
          <p:spPr>
            <a:xfrm>
              <a:off x="925975" y="1167341"/>
              <a:ext cx="5108111" cy="347241"/>
            </a:xfrm>
            <a:prstGeom prst="homePlate">
              <a:avLst/>
            </a:prstGeom>
            <a:solidFill>
              <a:schemeClr val="accent5">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a:latin typeface="Arial" panose="020B0604020202020204" pitchFamily="34" charset="0"/>
                  <a:cs typeface="Arial" panose="020B0604020202020204" pitchFamily="34" charset="0"/>
                </a:rPr>
                <a:t>Challenge</a:t>
              </a:r>
              <a:endParaRPr kumimoji="1" lang="zh-TW" altLang="en-US">
                <a:latin typeface="Arial" panose="020B0604020202020204" pitchFamily="34" charset="0"/>
                <a:cs typeface="Arial" panose="020B0604020202020204" pitchFamily="34" charset="0"/>
              </a:endParaRPr>
            </a:p>
          </p:txBody>
        </p:sp>
        <p:sp>
          <p:nvSpPr>
            <p:cNvPr id="21" name="＞形箭號 20">
              <a:extLst>
                <a:ext uri="{FF2B5EF4-FFF2-40B4-BE49-F238E27FC236}">
                  <a16:creationId xmlns:a16="http://schemas.microsoft.com/office/drawing/2014/main" id="{68071A53-678A-69DD-F8C9-0680215FC673}"/>
                </a:ext>
              </a:extLst>
            </p:cNvPr>
            <p:cNvSpPr/>
            <p:nvPr/>
          </p:nvSpPr>
          <p:spPr>
            <a:xfrm>
              <a:off x="6329361" y="1167341"/>
              <a:ext cx="371475" cy="347241"/>
            </a:xfrm>
            <a:prstGeom prst="chevron">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22" name="＞形箭號 21">
              <a:extLst>
                <a:ext uri="{FF2B5EF4-FFF2-40B4-BE49-F238E27FC236}">
                  <a16:creationId xmlns:a16="http://schemas.microsoft.com/office/drawing/2014/main" id="{E0D22517-2371-A497-F54F-2B61ECE4ECE8}"/>
                </a:ext>
              </a:extLst>
            </p:cNvPr>
            <p:cNvSpPr/>
            <p:nvPr/>
          </p:nvSpPr>
          <p:spPr>
            <a:xfrm>
              <a:off x="6667500" y="1162577"/>
              <a:ext cx="371475" cy="347241"/>
            </a:xfrm>
            <a:prstGeom prst="chevron">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23" name="＞形箭號 22">
              <a:extLst>
                <a:ext uri="{FF2B5EF4-FFF2-40B4-BE49-F238E27FC236}">
                  <a16:creationId xmlns:a16="http://schemas.microsoft.com/office/drawing/2014/main" id="{ACEB6B18-A0A2-C573-0131-B16127FF0905}"/>
                </a:ext>
              </a:extLst>
            </p:cNvPr>
            <p:cNvSpPr/>
            <p:nvPr/>
          </p:nvSpPr>
          <p:spPr>
            <a:xfrm>
              <a:off x="6996111" y="1162577"/>
              <a:ext cx="4519612" cy="347241"/>
            </a:xfrm>
            <a:prstGeom prst="chevron">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a:solidFill>
                    <a:schemeClr val="bg1"/>
                  </a:solidFill>
                  <a:latin typeface="Arial" panose="020B0604020202020204" pitchFamily="34" charset="0"/>
                  <a:cs typeface="Arial" panose="020B0604020202020204" pitchFamily="34" charset="0"/>
                </a:rPr>
                <a:t>Solution</a:t>
              </a:r>
              <a:endParaRPr kumimoji="1" lang="zh-TW" altLang="en-US">
                <a:solidFill>
                  <a:schemeClr val="bg1"/>
                </a:solidFill>
                <a:latin typeface="Arial" panose="020B0604020202020204" pitchFamily="34" charset="0"/>
                <a:cs typeface="Arial" panose="020B0604020202020204" pitchFamily="34" charset="0"/>
              </a:endParaRPr>
            </a:p>
          </p:txBody>
        </p:sp>
      </p:grpSp>
      <p:sp>
        <p:nvSpPr>
          <p:cNvPr id="24" name="圓角矩形 23">
            <a:extLst>
              <a:ext uri="{FF2B5EF4-FFF2-40B4-BE49-F238E27FC236}">
                <a16:creationId xmlns:a16="http://schemas.microsoft.com/office/drawing/2014/main" id="{72D34DA7-F468-F0D6-351C-75A4CBCE0E77}"/>
              </a:ext>
            </a:extLst>
          </p:cNvPr>
          <p:cNvSpPr/>
          <p:nvPr/>
        </p:nvSpPr>
        <p:spPr>
          <a:xfrm>
            <a:off x="7038856" y="1895583"/>
            <a:ext cx="4217221" cy="131810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25" name="圓角矩形 24">
            <a:extLst>
              <a:ext uri="{FF2B5EF4-FFF2-40B4-BE49-F238E27FC236}">
                <a16:creationId xmlns:a16="http://schemas.microsoft.com/office/drawing/2014/main" id="{CA68AC6B-B2E0-4743-3C0E-8F154A5AA9CA}"/>
              </a:ext>
            </a:extLst>
          </p:cNvPr>
          <p:cNvSpPr/>
          <p:nvPr/>
        </p:nvSpPr>
        <p:spPr>
          <a:xfrm>
            <a:off x="7038856" y="3494291"/>
            <a:ext cx="4217221" cy="131810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26" name="圓角矩形 25">
            <a:extLst>
              <a:ext uri="{FF2B5EF4-FFF2-40B4-BE49-F238E27FC236}">
                <a16:creationId xmlns:a16="http://schemas.microsoft.com/office/drawing/2014/main" id="{4E49E250-22D8-6E5F-4BBE-5A2FC25D2060}"/>
              </a:ext>
            </a:extLst>
          </p:cNvPr>
          <p:cNvSpPr/>
          <p:nvPr/>
        </p:nvSpPr>
        <p:spPr>
          <a:xfrm>
            <a:off x="7038856" y="5075550"/>
            <a:ext cx="4217221" cy="131810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latin typeface="Arial" panose="020B0604020202020204" pitchFamily="34" charset="0"/>
              <a:cs typeface="Arial" panose="020B0604020202020204" pitchFamily="34" charset="0"/>
            </a:endParaRPr>
          </a:p>
        </p:txBody>
      </p:sp>
      <p:sp>
        <p:nvSpPr>
          <p:cNvPr id="27" name="＞形箭號 26">
            <a:extLst>
              <a:ext uri="{FF2B5EF4-FFF2-40B4-BE49-F238E27FC236}">
                <a16:creationId xmlns:a16="http://schemas.microsoft.com/office/drawing/2014/main" id="{D5A51FD5-C647-086B-E21A-2E7A1357BBB5}"/>
              </a:ext>
            </a:extLst>
          </p:cNvPr>
          <p:cNvSpPr/>
          <p:nvPr/>
        </p:nvSpPr>
        <p:spPr>
          <a:xfrm>
            <a:off x="6119919" y="2358029"/>
            <a:ext cx="309137" cy="540275"/>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40" name="文字方塊 39">
            <a:extLst>
              <a:ext uri="{FF2B5EF4-FFF2-40B4-BE49-F238E27FC236}">
                <a16:creationId xmlns:a16="http://schemas.microsoft.com/office/drawing/2014/main" id="{B770F285-2D11-6610-EE2C-52D0CC06626E}"/>
              </a:ext>
            </a:extLst>
          </p:cNvPr>
          <p:cNvSpPr txBox="1"/>
          <p:nvPr/>
        </p:nvSpPr>
        <p:spPr>
          <a:xfrm>
            <a:off x="2163049" y="2091757"/>
            <a:ext cx="3127662" cy="830997"/>
          </a:xfrm>
          <a:prstGeom prst="rect">
            <a:avLst/>
          </a:prstGeom>
          <a:noFill/>
        </p:spPr>
        <p:txBody>
          <a:bodyPr wrap="square" rtlCol="0">
            <a:spAutoFit/>
          </a:bodyPr>
          <a:lstStyle/>
          <a:p>
            <a:r>
              <a:rPr kumimoji="1" lang="en-US" altLang="zh-TW" sz="1200">
                <a:solidFill>
                  <a:schemeClr val="tx2"/>
                </a:solidFill>
                <a:latin typeface="Arial" panose="020B0604020202020204" pitchFamily="34" charset="0"/>
                <a:cs typeface="Arial" panose="020B0604020202020204" pitchFamily="34" charset="0"/>
              </a:rPr>
              <a:t>Resumes contain </a:t>
            </a:r>
            <a:r>
              <a:rPr kumimoji="1" lang="en-US" altLang="zh-TW" sz="1200" b="1">
                <a:solidFill>
                  <a:schemeClr val="tx2"/>
                </a:solidFill>
                <a:latin typeface="Arial" panose="020B0604020202020204" pitchFamily="34" charset="0"/>
                <a:cs typeface="Arial" panose="020B0604020202020204" pitchFamily="34" charset="0"/>
              </a:rPr>
              <a:t>private, confidential information</a:t>
            </a:r>
            <a:r>
              <a:rPr kumimoji="1" lang="en-US" altLang="zh-TW" sz="1200">
                <a:solidFill>
                  <a:schemeClr val="tx2"/>
                </a:solidFill>
                <a:latin typeface="Arial" panose="020B0604020202020204" pitchFamily="34" charset="0"/>
                <a:cs typeface="Arial" panose="020B0604020202020204" pitchFamily="34" charset="0"/>
              </a:rPr>
              <a:t>, we prioritize safeguarding sensitive data through secure processes as well as strict access controls</a:t>
            </a:r>
            <a:endParaRPr kumimoji="1" lang="zh-TW" altLang="en-US" sz="1200">
              <a:solidFill>
                <a:schemeClr val="tx2"/>
              </a:solidFill>
              <a:latin typeface="Arial" panose="020B0604020202020204" pitchFamily="34" charset="0"/>
              <a:cs typeface="Arial" panose="020B0604020202020204" pitchFamily="34" charset="0"/>
            </a:endParaRPr>
          </a:p>
        </p:txBody>
      </p:sp>
      <p:sp>
        <p:nvSpPr>
          <p:cNvPr id="41" name="文字方塊 40">
            <a:extLst>
              <a:ext uri="{FF2B5EF4-FFF2-40B4-BE49-F238E27FC236}">
                <a16:creationId xmlns:a16="http://schemas.microsoft.com/office/drawing/2014/main" id="{AF447442-9149-F381-F3B7-B639CF722421}"/>
              </a:ext>
            </a:extLst>
          </p:cNvPr>
          <p:cNvSpPr txBox="1"/>
          <p:nvPr/>
        </p:nvSpPr>
        <p:spPr>
          <a:xfrm>
            <a:off x="7139013" y="1961073"/>
            <a:ext cx="4117064" cy="1200329"/>
          </a:xfrm>
          <a:prstGeom prst="rect">
            <a:avLst/>
          </a:prstGeom>
          <a:noFill/>
        </p:spPr>
        <p:txBody>
          <a:bodyPr wrap="square" rtlCol="0">
            <a:spAutoFit/>
          </a:bodyPr>
          <a:lstStyle/>
          <a:p>
            <a:pPr marL="171450" indent="-171450">
              <a:buFont typeface="Arial" panose="020B0604020202020204" pitchFamily="34" charset="0"/>
              <a:buChar char="•"/>
            </a:pPr>
            <a:r>
              <a:rPr kumimoji="1" lang="en-US" altLang="zh-TW" sz="1200" b="1">
                <a:solidFill>
                  <a:schemeClr val="tx2"/>
                </a:solidFill>
                <a:latin typeface="Arial" panose="020B0604020202020204" pitchFamily="34" charset="0"/>
                <a:cs typeface="Arial" panose="020B0604020202020204" pitchFamily="34" charset="0"/>
              </a:rPr>
              <a:t>Platform access protection</a:t>
            </a:r>
          </a:p>
          <a:p>
            <a:pPr marL="180000"/>
            <a:r>
              <a:rPr kumimoji="1" lang="en" altLang="zh-TW" sz="1200">
                <a:solidFill>
                  <a:schemeClr val="tx2"/>
                </a:solidFill>
                <a:latin typeface="Arial" panose="020B0604020202020204" pitchFamily="34" charset="0"/>
                <a:cs typeface="Arial" panose="020B0604020202020204" pitchFamily="34" charset="0"/>
              </a:rPr>
              <a:t>Resumes and JDs are accessible only to authorized personnel, securely</a:t>
            </a:r>
          </a:p>
          <a:p>
            <a:pPr marL="171450" indent="-171450">
              <a:buFont typeface="Arial" panose="020B0604020202020204" pitchFamily="34" charset="0"/>
              <a:buChar char="•"/>
            </a:pPr>
            <a:r>
              <a:rPr kumimoji="1" lang="en" altLang="zh-TW" sz="1200" b="1">
                <a:solidFill>
                  <a:schemeClr val="tx2"/>
                </a:solidFill>
                <a:latin typeface="Arial" panose="020B0604020202020204" pitchFamily="34" charset="0"/>
                <a:cs typeface="Arial" panose="020B0604020202020204" pitchFamily="34" charset="0"/>
              </a:rPr>
              <a:t>AI protection</a:t>
            </a:r>
          </a:p>
          <a:p>
            <a:pPr marL="180000"/>
            <a:r>
              <a:rPr kumimoji="1" lang="en" altLang="zh-TW" sz="1200">
                <a:solidFill>
                  <a:schemeClr val="tx2"/>
                </a:solidFill>
                <a:latin typeface="Arial" panose="020B0604020202020204" pitchFamily="34" charset="0"/>
                <a:cs typeface="Arial" panose="020B0604020202020204" pitchFamily="34" charset="0"/>
              </a:rPr>
              <a:t>All data is processed securely via encrypted connections.</a:t>
            </a:r>
          </a:p>
        </p:txBody>
      </p:sp>
      <p:sp>
        <p:nvSpPr>
          <p:cNvPr id="43" name="文字方塊 42">
            <a:extLst>
              <a:ext uri="{FF2B5EF4-FFF2-40B4-BE49-F238E27FC236}">
                <a16:creationId xmlns:a16="http://schemas.microsoft.com/office/drawing/2014/main" id="{312C5091-E576-0E44-2FCE-1E360E7A6AA4}"/>
              </a:ext>
            </a:extLst>
          </p:cNvPr>
          <p:cNvSpPr txBox="1"/>
          <p:nvPr/>
        </p:nvSpPr>
        <p:spPr>
          <a:xfrm>
            <a:off x="2222331" y="3703595"/>
            <a:ext cx="3375793" cy="1384995"/>
          </a:xfrm>
          <a:prstGeom prst="rect">
            <a:avLst/>
          </a:prstGeom>
          <a:noFill/>
          <a:ln>
            <a:noFill/>
          </a:ln>
        </p:spPr>
        <p:txBody>
          <a:bodyPr wrap="square" rtlCol="0">
            <a:spAutoFit/>
          </a:bodyPr>
          <a:lstStyle/>
          <a:p>
            <a:pPr marL="171450" indent="-171450">
              <a:buFont typeface="Arial" panose="020B0604020202020204" pitchFamily="34" charset="0"/>
              <a:buChar char="•"/>
            </a:pPr>
            <a:r>
              <a:rPr kumimoji="1" lang="en-US" altLang="zh-TW" sz="1200" b="1">
                <a:solidFill>
                  <a:schemeClr val="tx2"/>
                </a:solidFill>
                <a:latin typeface="Arial" panose="020B0604020202020204" pitchFamily="34" charset="0"/>
                <a:cs typeface="Arial" panose="020B0604020202020204" pitchFamily="34" charset="0"/>
              </a:rPr>
              <a:t>Evaluation bias</a:t>
            </a:r>
          </a:p>
          <a:p>
            <a:pPr marL="144000"/>
            <a:r>
              <a:rPr kumimoji="1" lang="en-US" altLang="zh-TW" sz="1200">
                <a:solidFill>
                  <a:schemeClr val="tx2"/>
                </a:solidFill>
                <a:latin typeface="Arial" panose="020B0604020202020204" pitchFamily="34" charset="0"/>
                <a:cs typeface="Arial" panose="020B0604020202020204" pitchFamily="34" charset="0"/>
              </a:rPr>
              <a:t>Manually value all resumes for comparing with recruiting result might cause bias</a:t>
            </a:r>
          </a:p>
          <a:p>
            <a:pPr marL="171450" indent="-171450">
              <a:spcBef>
                <a:spcPts val="40"/>
              </a:spcBef>
              <a:buFont typeface="Arial" panose="020B0604020202020204" pitchFamily="34" charset="0"/>
              <a:buChar char="•"/>
            </a:pPr>
            <a:r>
              <a:rPr kumimoji="1" lang="en-US" altLang="zh-TW" sz="1200" b="1">
                <a:solidFill>
                  <a:schemeClr val="tx2"/>
                </a:solidFill>
                <a:latin typeface="Arial" panose="020B0604020202020204" pitchFamily="34" charset="0"/>
                <a:cs typeface="Arial" panose="020B0604020202020204" pitchFamily="34" charset="0"/>
              </a:rPr>
              <a:t>Model bias</a:t>
            </a:r>
          </a:p>
          <a:p>
            <a:pPr marL="144000"/>
            <a:r>
              <a:rPr kumimoji="1" lang="en-US" altLang="zh-TW" sz="1200">
                <a:solidFill>
                  <a:schemeClr val="tx2"/>
                </a:solidFill>
                <a:latin typeface="Arial" panose="020B0604020202020204" pitchFamily="34" charset="0"/>
                <a:cs typeface="Arial" panose="020B0604020202020204" pitchFamily="34" charset="0"/>
              </a:rPr>
              <a:t>As model is trained by human, bias exists</a:t>
            </a:r>
          </a:p>
          <a:p>
            <a:endParaRPr kumimoji="1" lang="en-US" altLang="zh-TW" sz="1200">
              <a:solidFill>
                <a:schemeClr val="tx2"/>
              </a:solidFill>
              <a:latin typeface="Arial" panose="020B0604020202020204" pitchFamily="34" charset="0"/>
              <a:cs typeface="Arial" panose="020B0604020202020204" pitchFamily="34" charset="0"/>
            </a:endParaRPr>
          </a:p>
          <a:p>
            <a:endParaRPr kumimoji="1" lang="zh-TW" altLang="en-US" sz="1200">
              <a:solidFill>
                <a:schemeClr val="tx2"/>
              </a:solidFill>
              <a:latin typeface="Arial" panose="020B0604020202020204" pitchFamily="34" charset="0"/>
              <a:cs typeface="Arial" panose="020B0604020202020204" pitchFamily="34" charset="0"/>
            </a:endParaRPr>
          </a:p>
        </p:txBody>
      </p:sp>
      <p:sp>
        <p:nvSpPr>
          <p:cNvPr id="44" name="文字方塊 43">
            <a:extLst>
              <a:ext uri="{FF2B5EF4-FFF2-40B4-BE49-F238E27FC236}">
                <a16:creationId xmlns:a16="http://schemas.microsoft.com/office/drawing/2014/main" id="{50936810-A7E7-FA1E-315C-A487A681EE33}"/>
              </a:ext>
            </a:extLst>
          </p:cNvPr>
          <p:cNvSpPr txBox="1"/>
          <p:nvPr/>
        </p:nvSpPr>
        <p:spPr>
          <a:xfrm>
            <a:off x="2231194" y="5308260"/>
            <a:ext cx="3127662" cy="1015663"/>
          </a:xfrm>
          <a:prstGeom prst="rect">
            <a:avLst/>
          </a:prstGeom>
          <a:noFill/>
        </p:spPr>
        <p:txBody>
          <a:bodyPr wrap="square" rtlCol="0">
            <a:spAutoFit/>
          </a:bodyPr>
          <a:lstStyle/>
          <a:p>
            <a:r>
              <a:rPr kumimoji="1" lang="en" altLang="zh-TW" sz="1200">
                <a:solidFill>
                  <a:schemeClr val="tx2"/>
                </a:solidFill>
                <a:latin typeface="Arial" panose="020B0604020202020204" pitchFamily="34" charset="0"/>
                <a:cs typeface="Arial" panose="020B0604020202020204" pitchFamily="34" charset="0"/>
              </a:rPr>
              <a:t>The recall rate has already been higher than precision, yet it is expect to be higher for developing an excellent performance model</a:t>
            </a:r>
            <a:endParaRPr kumimoji="1" lang="en-US" altLang="zh-TW" sz="1200">
              <a:solidFill>
                <a:schemeClr val="tx2"/>
              </a:solidFill>
              <a:latin typeface="Arial" panose="020B0604020202020204" pitchFamily="34" charset="0"/>
              <a:cs typeface="Arial" panose="020B0604020202020204" pitchFamily="34" charset="0"/>
            </a:endParaRPr>
          </a:p>
          <a:p>
            <a:endParaRPr kumimoji="1" lang="en" altLang="zh-TW" sz="1200">
              <a:solidFill>
                <a:schemeClr val="tx2"/>
              </a:solidFill>
              <a:latin typeface="Arial" panose="020B0604020202020204" pitchFamily="34" charset="0"/>
              <a:cs typeface="Arial" panose="020B0604020202020204" pitchFamily="34" charset="0"/>
            </a:endParaRPr>
          </a:p>
        </p:txBody>
      </p:sp>
      <p:sp>
        <p:nvSpPr>
          <p:cNvPr id="45" name="投影片編號版面配置區 44">
            <a:extLst>
              <a:ext uri="{FF2B5EF4-FFF2-40B4-BE49-F238E27FC236}">
                <a16:creationId xmlns:a16="http://schemas.microsoft.com/office/drawing/2014/main" id="{D610E283-0B1D-1F05-E640-194C17A59A38}"/>
              </a:ext>
            </a:extLst>
          </p:cNvPr>
          <p:cNvSpPr>
            <a:spLocks noGrp="1"/>
          </p:cNvSpPr>
          <p:nvPr>
            <p:ph type="sldNum" sz="quarter" idx="12"/>
          </p:nvPr>
        </p:nvSpPr>
        <p:spPr/>
        <p:txBody>
          <a:bodyPr/>
          <a:lstStyle/>
          <a:p>
            <a:fld id="{E4DF0522-32A1-654C-9B3C-8FD252C159B6}" type="slidenum">
              <a:rPr kumimoji="1" lang="zh-TW" altLang="en-US" smtClean="0"/>
              <a:t>14</a:t>
            </a:fld>
            <a:endParaRPr kumimoji="1" lang="zh-TW" altLang="en-US"/>
          </a:p>
        </p:txBody>
      </p:sp>
      <p:sp>
        <p:nvSpPr>
          <p:cNvPr id="46" name="Title 4">
            <a:extLst>
              <a:ext uri="{FF2B5EF4-FFF2-40B4-BE49-F238E27FC236}">
                <a16:creationId xmlns:a16="http://schemas.microsoft.com/office/drawing/2014/main" id="{324730E2-8CF8-A44C-BE72-58E330473C04}"/>
              </a:ext>
            </a:extLst>
          </p:cNvPr>
          <p:cNvSpPr txBox="1">
            <a:spLocks/>
          </p:cNvSpPr>
          <p:nvPr/>
        </p:nvSpPr>
        <p:spPr>
          <a:xfrm>
            <a:off x="263770" y="314325"/>
            <a:ext cx="9983315"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a:solidFill>
                  <a:schemeClr val="tx2"/>
                </a:solidFill>
                <a:latin typeface="Arial"/>
                <a:cs typeface="Arial"/>
              </a:rPr>
              <a:t>The tool has been improved as our team addressed model development challenges</a:t>
            </a:r>
          </a:p>
        </p:txBody>
      </p:sp>
      <p:sp>
        <p:nvSpPr>
          <p:cNvPr id="49" name="文字方塊 48">
            <a:extLst>
              <a:ext uri="{FF2B5EF4-FFF2-40B4-BE49-F238E27FC236}">
                <a16:creationId xmlns:a16="http://schemas.microsoft.com/office/drawing/2014/main" id="{26BE1466-8CCA-6432-0755-4E6FAC688552}"/>
              </a:ext>
            </a:extLst>
          </p:cNvPr>
          <p:cNvSpPr txBox="1"/>
          <p:nvPr/>
        </p:nvSpPr>
        <p:spPr>
          <a:xfrm>
            <a:off x="7070902" y="3566564"/>
            <a:ext cx="4117064" cy="1384995"/>
          </a:xfrm>
          <a:prstGeom prst="rect">
            <a:avLst/>
          </a:prstGeom>
          <a:noFill/>
        </p:spPr>
        <p:txBody>
          <a:bodyPr wrap="square" rtlCol="0">
            <a:spAutoFit/>
          </a:bodyPr>
          <a:lstStyle/>
          <a:p>
            <a:pPr marL="171450" indent="-171450">
              <a:buFont typeface="Arial" panose="020B0604020202020204" pitchFamily="34" charset="0"/>
              <a:buChar char="•"/>
            </a:pPr>
            <a:r>
              <a:rPr kumimoji="1" lang="en-US" altLang="zh-TW" sz="1200" b="1">
                <a:solidFill>
                  <a:schemeClr val="tx2"/>
                </a:solidFill>
                <a:latin typeface="Arial" panose="020B0604020202020204" pitchFamily="34" charset="0"/>
                <a:cs typeface="Arial" panose="020B0604020202020204" pitchFamily="34" charset="0"/>
              </a:rPr>
              <a:t>Set evaluation metrics</a:t>
            </a:r>
          </a:p>
          <a:p>
            <a:pPr marL="180000"/>
            <a:r>
              <a:rPr kumimoji="1" lang="en-US" altLang="zh-TW" sz="1200">
                <a:solidFill>
                  <a:schemeClr val="tx2"/>
                </a:solidFill>
                <a:latin typeface="Arial" panose="020B0604020202020204" pitchFamily="34" charset="0"/>
                <a:cs typeface="Arial" panose="020B0604020202020204" pitchFamily="34" charset="0"/>
              </a:rPr>
              <a:t>Develop several evaluation metrics including Accuracy, Specificity, Sensitivity,  and Precision Rate</a:t>
            </a:r>
          </a:p>
          <a:p>
            <a:pPr marL="171450" indent="-171450">
              <a:spcBef>
                <a:spcPts val="40"/>
              </a:spcBef>
              <a:buFont typeface="Arial" panose="020B0604020202020204" pitchFamily="34" charset="0"/>
              <a:buChar char="•"/>
            </a:pPr>
            <a:r>
              <a:rPr kumimoji="1" lang="en-US" altLang="zh-TW" sz="1200" b="1">
                <a:solidFill>
                  <a:schemeClr val="tx2"/>
                </a:solidFill>
                <a:latin typeface="Arial" panose="020B0604020202020204" pitchFamily="34" charset="0"/>
                <a:cs typeface="Arial" panose="020B0604020202020204" pitchFamily="34" charset="0"/>
              </a:rPr>
              <a:t>Leverage Fine-Tuning</a:t>
            </a:r>
          </a:p>
          <a:p>
            <a:pPr marL="180000"/>
            <a:r>
              <a:rPr kumimoji="1" lang="en-US" altLang="zh-TW" sz="1200">
                <a:solidFill>
                  <a:schemeClr val="tx2"/>
                </a:solidFill>
                <a:latin typeface="Arial" panose="020B0604020202020204" pitchFamily="34" charset="0"/>
                <a:cs typeface="Arial" panose="020B0604020202020204" pitchFamily="34" charset="0"/>
              </a:rPr>
              <a:t>Use representative data set and provide </a:t>
            </a:r>
            <a:r>
              <a:rPr kumimoji="1" lang="en-US" altLang="zh-TW" sz="1200" b="1">
                <a:solidFill>
                  <a:schemeClr val="tx2"/>
                </a:solidFill>
                <a:latin typeface="Arial" panose="020B0604020202020204" pitchFamily="34" charset="0"/>
                <a:cs typeface="Arial" panose="020B0604020202020204" pitchFamily="34" charset="0"/>
              </a:rPr>
              <a:t>explicit examples</a:t>
            </a:r>
            <a:r>
              <a:rPr kumimoji="1" lang="en-US" altLang="zh-TW" sz="1200">
                <a:solidFill>
                  <a:schemeClr val="tx2"/>
                </a:solidFill>
                <a:latin typeface="Arial" panose="020B0604020202020204" pitchFamily="34" charset="0"/>
                <a:cs typeface="Arial" panose="020B0604020202020204" pitchFamily="34" charset="0"/>
              </a:rPr>
              <a:t> to the model</a:t>
            </a:r>
          </a:p>
          <a:p>
            <a:pPr marL="171450" indent="-171450">
              <a:buFont typeface="Arial" panose="020B0604020202020204" pitchFamily="34" charset="0"/>
              <a:buChar char="•"/>
            </a:pPr>
            <a:endParaRPr kumimoji="1" lang="en-US" altLang="zh-TW" sz="1200" b="1">
              <a:solidFill>
                <a:schemeClr val="tx2"/>
              </a:solidFill>
              <a:latin typeface="Arial" panose="020B0604020202020204" pitchFamily="34" charset="0"/>
              <a:cs typeface="Arial" panose="020B0604020202020204" pitchFamily="34" charset="0"/>
            </a:endParaRPr>
          </a:p>
        </p:txBody>
      </p:sp>
      <p:sp>
        <p:nvSpPr>
          <p:cNvPr id="50" name="文字方塊 49">
            <a:extLst>
              <a:ext uri="{FF2B5EF4-FFF2-40B4-BE49-F238E27FC236}">
                <a16:creationId xmlns:a16="http://schemas.microsoft.com/office/drawing/2014/main" id="{B07D9928-1754-089F-AADB-C697FA62E6E4}"/>
              </a:ext>
            </a:extLst>
          </p:cNvPr>
          <p:cNvSpPr txBox="1"/>
          <p:nvPr/>
        </p:nvSpPr>
        <p:spPr>
          <a:xfrm>
            <a:off x="7139013" y="5155785"/>
            <a:ext cx="4117064" cy="1015663"/>
          </a:xfrm>
          <a:prstGeom prst="rect">
            <a:avLst/>
          </a:prstGeom>
          <a:noFill/>
        </p:spPr>
        <p:txBody>
          <a:bodyPr wrap="square" rtlCol="0">
            <a:spAutoFit/>
          </a:bodyPr>
          <a:lstStyle/>
          <a:p>
            <a:pPr marL="171450" indent="-171450">
              <a:buFont typeface="Arial" panose="020B0604020202020204" pitchFamily="34" charset="0"/>
              <a:buChar char="•"/>
            </a:pPr>
            <a:r>
              <a:rPr kumimoji="1" lang="en" altLang="zh-TW" sz="1200" b="1">
                <a:solidFill>
                  <a:schemeClr val="tx2"/>
                </a:solidFill>
                <a:latin typeface="Arial" panose="020B0604020202020204" pitchFamily="34" charset="0"/>
                <a:cs typeface="Arial" panose="020B0604020202020204" pitchFamily="34" charset="0"/>
              </a:rPr>
              <a:t>Develop better prompts</a:t>
            </a:r>
            <a:r>
              <a:rPr kumimoji="1" lang="en" altLang="zh-TW" sz="1200">
                <a:solidFill>
                  <a:schemeClr val="tx2"/>
                </a:solidFill>
                <a:latin typeface="Arial" panose="020B0604020202020204" pitchFamily="34" charset="0"/>
                <a:cs typeface="Arial" panose="020B0604020202020204" pitchFamily="34" charset="0"/>
              </a:rPr>
              <a:t>  </a:t>
            </a:r>
          </a:p>
          <a:p>
            <a:pPr marL="180000"/>
            <a:r>
              <a:rPr kumimoji="1" lang="en" altLang="zh-TW" sz="1200">
                <a:solidFill>
                  <a:schemeClr val="tx2"/>
                </a:solidFill>
                <a:latin typeface="Arial" panose="020B0604020202020204" pitchFamily="34" charset="0"/>
                <a:cs typeface="Arial" panose="020B0604020202020204" pitchFamily="34" charset="0"/>
              </a:rPr>
              <a:t>After rating all resumes with our current prompt, we found that </a:t>
            </a:r>
            <a:r>
              <a:rPr kumimoji="1" lang="en" altLang="zh-TW" sz="1200" b="1">
                <a:solidFill>
                  <a:schemeClr val="tx2"/>
                </a:solidFill>
                <a:latin typeface="Arial" panose="020B0604020202020204" pitchFamily="34" charset="0"/>
                <a:cs typeface="Arial" panose="020B0604020202020204" pitchFamily="34" charset="0"/>
              </a:rPr>
              <a:t>high False Negative result </a:t>
            </a:r>
            <a:r>
              <a:rPr kumimoji="1" lang="en" altLang="zh-TW" sz="1200">
                <a:solidFill>
                  <a:schemeClr val="tx2"/>
                </a:solidFill>
                <a:latin typeface="Arial" panose="020B0604020202020204" pitchFamily="34" charset="0"/>
                <a:cs typeface="Arial" panose="020B0604020202020204" pitchFamily="34" charset="0"/>
              </a:rPr>
              <a:t>leads to low recall rate and we are now improving our prompt through the output comment row of the AI model</a:t>
            </a:r>
          </a:p>
        </p:txBody>
      </p:sp>
      <p:grpSp>
        <p:nvGrpSpPr>
          <p:cNvPr id="65" name="Google Shape;14695;p79">
            <a:extLst>
              <a:ext uri="{FF2B5EF4-FFF2-40B4-BE49-F238E27FC236}">
                <a16:creationId xmlns:a16="http://schemas.microsoft.com/office/drawing/2014/main" id="{DBEAE897-C096-B914-4B42-0BEA05EB63BD}"/>
              </a:ext>
            </a:extLst>
          </p:cNvPr>
          <p:cNvGrpSpPr>
            <a:grpSpLocks noChangeAspect="1"/>
          </p:cNvGrpSpPr>
          <p:nvPr/>
        </p:nvGrpSpPr>
        <p:grpSpPr>
          <a:xfrm>
            <a:off x="1112846" y="2255499"/>
            <a:ext cx="772133" cy="587719"/>
            <a:chOff x="-47527350" y="2747625"/>
            <a:chExt cx="300100" cy="228425"/>
          </a:xfrm>
          <a:solidFill>
            <a:schemeClr val="bg1"/>
          </a:solidFill>
        </p:grpSpPr>
        <p:sp>
          <p:nvSpPr>
            <p:cNvPr id="66" name="Google Shape;14696;p79">
              <a:extLst>
                <a:ext uri="{FF2B5EF4-FFF2-40B4-BE49-F238E27FC236}">
                  <a16:creationId xmlns:a16="http://schemas.microsoft.com/office/drawing/2014/main" id="{3208285B-41EC-614D-49B6-08A7FEFA6420}"/>
                </a:ext>
              </a:extLst>
            </p:cNvPr>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4697;p79">
              <a:extLst>
                <a:ext uri="{FF2B5EF4-FFF2-40B4-BE49-F238E27FC236}">
                  <a16:creationId xmlns:a16="http://schemas.microsoft.com/office/drawing/2014/main" id="{33775DCC-A5DB-61A9-3EDB-C1E5BD608ABB}"/>
                </a:ext>
              </a:extLst>
            </p:cNvPr>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4698;p79">
              <a:extLst>
                <a:ext uri="{FF2B5EF4-FFF2-40B4-BE49-F238E27FC236}">
                  <a16:creationId xmlns:a16="http://schemas.microsoft.com/office/drawing/2014/main" id="{6E080B07-0F4A-4A1D-AD6E-24014D6F99B9}"/>
                </a:ext>
              </a:extLst>
            </p:cNvPr>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4699;p79">
              <a:extLst>
                <a:ext uri="{FF2B5EF4-FFF2-40B4-BE49-F238E27FC236}">
                  <a16:creationId xmlns:a16="http://schemas.microsoft.com/office/drawing/2014/main" id="{E7D491CF-B742-BFAF-1D42-6E31965E3A9E}"/>
                </a:ext>
              </a:extLst>
            </p:cNvPr>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4700;p79">
              <a:extLst>
                <a:ext uri="{FF2B5EF4-FFF2-40B4-BE49-F238E27FC236}">
                  <a16:creationId xmlns:a16="http://schemas.microsoft.com/office/drawing/2014/main" id="{541351F6-C020-76E4-F868-F3658DB025DC}"/>
                </a:ext>
              </a:extLst>
            </p:cNvPr>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701;p79">
              <a:extLst>
                <a:ext uri="{FF2B5EF4-FFF2-40B4-BE49-F238E27FC236}">
                  <a16:creationId xmlns:a16="http://schemas.microsoft.com/office/drawing/2014/main" id="{519CF27D-1B12-CB04-7DB6-93EEB7E4AFF9}"/>
                </a:ext>
              </a:extLst>
            </p:cNvPr>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15239;p81">
            <a:extLst>
              <a:ext uri="{FF2B5EF4-FFF2-40B4-BE49-F238E27FC236}">
                <a16:creationId xmlns:a16="http://schemas.microsoft.com/office/drawing/2014/main" id="{345E09D8-96C0-1B3F-41EB-052A6EBC0A86}"/>
              </a:ext>
            </a:extLst>
          </p:cNvPr>
          <p:cNvGrpSpPr>
            <a:grpSpLocks noChangeAspect="1"/>
          </p:cNvGrpSpPr>
          <p:nvPr/>
        </p:nvGrpSpPr>
        <p:grpSpPr>
          <a:xfrm>
            <a:off x="1264404" y="3781230"/>
            <a:ext cx="576096" cy="747898"/>
            <a:chOff x="-3462150" y="2046625"/>
            <a:chExt cx="224500" cy="291450"/>
          </a:xfrm>
          <a:solidFill>
            <a:schemeClr val="bg1"/>
          </a:solidFill>
        </p:grpSpPr>
        <p:sp>
          <p:nvSpPr>
            <p:cNvPr id="73" name="Google Shape;15240;p81">
              <a:extLst>
                <a:ext uri="{FF2B5EF4-FFF2-40B4-BE49-F238E27FC236}">
                  <a16:creationId xmlns:a16="http://schemas.microsoft.com/office/drawing/2014/main" id="{078C75D8-8595-642B-9CB2-490486B28E12}"/>
                </a:ext>
              </a:extLst>
            </p:cNvPr>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241;p81">
              <a:extLst>
                <a:ext uri="{FF2B5EF4-FFF2-40B4-BE49-F238E27FC236}">
                  <a16:creationId xmlns:a16="http://schemas.microsoft.com/office/drawing/2014/main" id="{18B7B44F-5500-104C-D2DF-B26F0C16EF8E}"/>
                </a:ext>
              </a:extLst>
            </p:cNvPr>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5242;p81">
              <a:extLst>
                <a:ext uri="{FF2B5EF4-FFF2-40B4-BE49-F238E27FC236}">
                  <a16:creationId xmlns:a16="http://schemas.microsoft.com/office/drawing/2014/main" id="{CEF72DAE-8006-4314-CD38-4167E34D725E}"/>
                </a:ext>
              </a:extLst>
            </p:cNvPr>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5243;p81">
              <a:extLst>
                <a:ext uri="{FF2B5EF4-FFF2-40B4-BE49-F238E27FC236}">
                  <a16:creationId xmlns:a16="http://schemas.microsoft.com/office/drawing/2014/main" id="{20FE8DAD-EF31-D153-2AF6-40EE965A1219}"/>
                </a:ext>
              </a:extLst>
            </p:cNvPr>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5244;p81">
              <a:extLst>
                <a:ext uri="{FF2B5EF4-FFF2-40B4-BE49-F238E27FC236}">
                  <a16:creationId xmlns:a16="http://schemas.microsoft.com/office/drawing/2014/main" id="{2C8E0524-E092-C7B3-3842-206C9D6A5291}"/>
                </a:ext>
              </a:extLst>
            </p:cNvPr>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5245;p81">
              <a:extLst>
                <a:ext uri="{FF2B5EF4-FFF2-40B4-BE49-F238E27FC236}">
                  <a16:creationId xmlns:a16="http://schemas.microsoft.com/office/drawing/2014/main" id="{7C2030EE-52B9-3A0D-B8D5-EE73AB385A79}"/>
                </a:ext>
              </a:extLst>
            </p:cNvPr>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5246;p81">
              <a:extLst>
                <a:ext uri="{FF2B5EF4-FFF2-40B4-BE49-F238E27FC236}">
                  <a16:creationId xmlns:a16="http://schemas.microsoft.com/office/drawing/2014/main" id="{D435B5DE-FE7E-D4D9-BA2E-CAD318F12147}"/>
                </a:ext>
              </a:extLst>
            </p:cNvPr>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14005;p77">
            <a:extLst>
              <a:ext uri="{FF2B5EF4-FFF2-40B4-BE49-F238E27FC236}">
                <a16:creationId xmlns:a16="http://schemas.microsoft.com/office/drawing/2014/main" id="{95F7A778-F2DB-2693-47F8-D039CE127753}"/>
              </a:ext>
            </a:extLst>
          </p:cNvPr>
          <p:cNvGrpSpPr>
            <a:grpSpLocks noChangeAspect="1"/>
          </p:cNvGrpSpPr>
          <p:nvPr/>
        </p:nvGrpSpPr>
        <p:grpSpPr>
          <a:xfrm>
            <a:off x="1209287" y="5384108"/>
            <a:ext cx="702450" cy="695097"/>
            <a:chOff x="1049375" y="2318350"/>
            <a:chExt cx="298525" cy="295400"/>
          </a:xfrm>
          <a:solidFill>
            <a:schemeClr val="bg1"/>
          </a:solidFill>
        </p:grpSpPr>
        <p:sp>
          <p:nvSpPr>
            <p:cNvPr id="81" name="Google Shape;14006;p77">
              <a:extLst>
                <a:ext uri="{FF2B5EF4-FFF2-40B4-BE49-F238E27FC236}">
                  <a16:creationId xmlns:a16="http://schemas.microsoft.com/office/drawing/2014/main" id="{15186687-9134-7253-0DE4-370D417DC3F1}"/>
                </a:ext>
              </a:extLst>
            </p:cNvPr>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007;p77">
              <a:extLst>
                <a:ext uri="{FF2B5EF4-FFF2-40B4-BE49-F238E27FC236}">
                  <a16:creationId xmlns:a16="http://schemas.microsoft.com/office/drawing/2014/main" id="{DD922E9E-D4FD-F406-9137-86F9CD5012D5}"/>
                </a:ext>
              </a:extLst>
            </p:cNvPr>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008;p77">
              <a:extLst>
                <a:ext uri="{FF2B5EF4-FFF2-40B4-BE49-F238E27FC236}">
                  <a16:creationId xmlns:a16="http://schemas.microsoft.com/office/drawing/2014/main" id="{C5F2684F-070F-43D5-1633-C4DD33EC114A}"/>
                </a:ext>
              </a:extLst>
            </p:cNvPr>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009;p77">
              <a:extLst>
                <a:ext uri="{FF2B5EF4-FFF2-40B4-BE49-F238E27FC236}">
                  <a16:creationId xmlns:a16="http://schemas.microsoft.com/office/drawing/2014/main" id="{46682FAC-342B-688B-5D4A-75991F5363C8}"/>
                </a:ext>
              </a:extLst>
            </p:cNvPr>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甜甜圈 84">
            <a:extLst>
              <a:ext uri="{FF2B5EF4-FFF2-40B4-BE49-F238E27FC236}">
                <a16:creationId xmlns:a16="http://schemas.microsoft.com/office/drawing/2014/main" id="{CE08D625-E158-CFB3-F705-8599C0A9A433}"/>
              </a:ext>
            </a:extLst>
          </p:cNvPr>
          <p:cNvSpPr/>
          <p:nvPr/>
        </p:nvSpPr>
        <p:spPr>
          <a:xfrm>
            <a:off x="5733294" y="2090985"/>
            <a:ext cx="1072165" cy="1088831"/>
          </a:xfrm>
          <a:prstGeom prst="donut">
            <a:avLst>
              <a:gd name="adj" fmla="val 12911"/>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endParaRPr>
          </a:p>
        </p:txBody>
      </p:sp>
      <p:sp>
        <p:nvSpPr>
          <p:cNvPr id="86" name="＞形箭號 85">
            <a:extLst>
              <a:ext uri="{FF2B5EF4-FFF2-40B4-BE49-F238E27FC236}">
                <a16:creationId xmlns:a16="http://schemas.microsoft.com/office/drawing/2014/main" id="{E042B4E7-4785-F048-F805-24A760D7F163}"/>
              </a:ext>
            </a:extLst>
          </p:cNvPr>
          <p:cNvSpPr/>
          <p:nvPr/>
        </p:nvSpPr>
        <p:spPr>
          <a:xfrm>
            <a:off x="5820858" y="1242156"/>
            <a:ext cx="400392" cy="347241"/>
          </a:xfrm>
          <a:prstGeom prst="chevron">
            <a:avLst/>
          </a:prstGeom>
          <a:solidFill>
            <a:schemeClr val="accent5">
              <a:lumMod val="7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87" name="＞形箭號 86">
            <a:extLst>
              <a:ext uri="{FF2B5EF4-FFF2-40B4-BE49-F238E27FC236}">
                <a16:creationId xmlns:a16="http://schemas.microsoft.com/office/drawing/2014/main" id="{566A9563-ED3E-6801-3E32-010EA867F195}"/>
              </a:ext>
            </a:extLst>
          </p:cNvPr>
          <p:cNvSpPr/>
          <p:nvPr/>
        </p:nvSpPr>
        <p:spPr>
          <a:xfrm>
            <a:off x="6119919" y="3925908"/>
            <a:ext cx="309137" cy="540275"/>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88" name="甜甜圈 87">
            <a:extLst>
              <a:ext uri="{FF2B5EF4-FFF2-40B4-BE49-F238E27FC236}">
                <a16:creationId xmlns:a16="http://schemas.microsoft.com/office/drawing/2014/main" id="{8435EEC1-0DD1-022D-6B91-CB9336458A74}"/>
              </a:ext>
            </a:extLst>
          </p:cNvPr>
          <p:cNvSpPr/>
          <p:nvPr/>
        </p:nvSpPr>
        <p:spPr>
          <a:xfrm>
            <a:off x="5733294" y="3658864"/>
            <a:ext cx="1072165" cy="1088831"/>
          </a:xfrm>
          <a:prstGeom prst="donut">
            <a:avLst>
              <a:gd name="adj" fmla="val 12911"/>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endParaRPr>
          </a:p>
        </p:txBody>
      </p:sp>
      <p:sp>
        <p:nvSpPr>
          <p:cNvPr id="89" name="＞形箭號 88">
            <a:extLst>
              <a:ext uri="{FF2B5EF4-FFF2-40B4-BE49-F238E27FC236}">
                <a16:creationId xmlns:a16="http://schemas.microsoft.com/office/drawing/2014/main" id="{56FEC8B1-E1D2-8051-52B7-6720B1219A9E}"/>
              </a:ext>
            </a:extLst>
          </p:cNvPr>
          <p:cNvSpPr/>
          <p:nvPr/>
        </p:nvSpPr>
        <p:spPr>
          <a:xfrm>
            <a:off x="6119919" y="5492769"/>
            <a:ext cx="309137" cy="540275"/>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latin typeface="Arial" panose="020B0604020202020204" pitchFamily="34" charset="0"/>
              <a:cs typeface="Arial" panose="020B0604020202020204" pitchFamily="34" charset="0"/>
            </a:endParaRPr>
          </a:p>
        </p:txBody>
      </p:sp>
      <p:sp>
        <p:nvSpPr>
          <p:cNvPr id="90" name="甜甜圈 89">
            <a:extLst>
              <a:ext uri="{FF2B5EF4-FFF2-40B4-BE49-F238E27FC236}">
                <a16:creationId xmlns:a16="http://schemas.microsoft.com/office/drawing/2014/main" id="{E23661B4-7B96-A550-F5A8-E02A894F32E5}"/>
              </a:ext>
            </a:extLst>
          </p:cNvPr>
          <p:cNvSpPr/>
          <p:nvPr/>
        </p:nvSpPr>
        <p:spPr>
          <a:xfrm>
            <a:off x="5733294" y="5225725"/>
            <a:ext cx="1072165" cy="1088831"/>
          </a:xfrm>
          <a:prstGeom prst="donut">
            <a:avLst>
              <a:gd name="adj" fmla="val 12911"/>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endParaRPr>
          </a:p>
        </p:txBody>
      </p:sp>
    </p:spTree>
    <p:extLst>
      <p:ext uri="{BB962C8B-B14F-4D97-AF65-F5344CB8AC3E}">
        <p14:creationId xmlns:p14="http://schemas.microsoft.com/office/powerpoint/2010/main" val="1061847714"/>
      </p:ext>
    </p:extLst>
  </p:cSld>
  <p:clrMapOvr>
    <a:masterClrMapping/>
  </p:clrMapOvr>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5648598" cy="646331"/>
          </a:xfrm>
          <a:prstGeom prst="rect">
            <a:avLst/>
          </a:prstGeom>
          <a:noFill/>
        </p:spPr>
        <p:txBody>
          <a:bodyPr wrap="none" lIns="91440" tIns="45720" rIns="91440" bIns="45720" rtlCol="0" anchor="t">
            <a:spAutoFit/>
          </a:bodyPr>
          <a:lstStyle/>
          <a:p>
            <a:r>
              <a:rPr lang="en-US" altLang="zh-TW" sz="3600" b="1">
                <a:solidFill>
                  <a:schemeClr val="bg1"/>
                </a:solidFill>
                <a:latin typeface="Calibri"/>
                <a:ea typeface="新細明體"/>
                <a:cs typeface="Times New Roman"/>
              </a:rPr>
              <a:t>Next Steps and Help Needed</a:t>
            </a:r>
            <a:endParaRPr lang="en-US" altLang="zh-TW" sz="3600" b="1">
              <a:solidFill>
                <a:schemeClr val="bg1"/>
              </a:solidFill>
              <a:effectLst/>
              <a:latin typeface="Calibri" panose="020F0502020204030204" pitchFamily="34" charset="0"/>
              <a:ea typeface="新細明體"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765767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51202AEE-C8EB-8EEF-6489-7D0E78CA6496}"/>
              </a:ext>
            </a:extLst>
          </p:cNvPr>
          <p:cNvGraphicFramePr/>
          <p:nvPr>
            <p:extLst>
              <p:ext uri="{D42A27DB-BD31-4B8C-83A1-F6EECF244321}">
                <p14:modId xmlns:p14="http://schemas.microsoft.com/office/powerpoint/2010/main" val="150351251"/>
              </p:ext>
            </p:extLst>
          </p:nvPr>
        </p:nvGraphicFramePr>
        <p:xfrm>
          <a:off x="1452505" y="1565794"/>
          <a:ext cx="9203310" cy="15010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09" name="TextBox 208">
            <a:extLst>
              <a:ext uri="{FF2B5EF4-FFF2-40B4-BE49-F238E27FC236}">
                <a16:creationId xmlns:a16="http://schemas.microsoft.com/office/drawing/2014/main" id="{30168587-767F-EBF5-D501-187321970878}"/>
              </a:ext>
            </a:extLst>
          </p:cNvPr>
          <p:cNvSpPr txBox="1"/>
          <p:nvPr/>
        </p:nvSpPr>
        <p:spPr>
          <a:xfrm>
            <a:off x="1793339" y="3339575"/>
            <a:ext cx="2535936"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2"/>
                </a:solidFill>
                <a:latin typeface="Arial"/>
                <a:ea typeface="Calibri"/>
                <a:cs typeface="Calibri"/>
              </a:rPr>
              <a:t>Integrate the tool directly with Applicant Stack to automatically pull JDs and resumes.</a:t>
            </a:r>
            <a:endParaRPr lang="en-US" sz="1600">
              <a:solidFill>
                <a:schemeClr val="tx2"/>
              </a:solidFill>
              <a:latin typeface="Arial"/>
              <a:cs typeface="Arial"/>
            </a:endParaRPr>
          </a:p>
        </p:txBody>
      </p:sp>
      <p:sp>
        <p:nvSpPr>
          <p:cNvPr id="210" name="TextBox 209">
            <a:extLst>
              <a:ext uri="{FF2B5EF4-FFF2-40B4-BE49-F238E27FC236}">
                <a16:creationId xmlns:a16="http://schemas.microsoft.com/office/drawing/2014/main" id="{9A02BA93-2905-D3F8-E7DD-AB2153C5DAD4}"/>
              </a:ext>
            </a:extLst>
          </p:cNvPr>
          <p:cNvSpPr txBox="1"/>
          <p:nvPr/>
        </p:nvSpPr>
        <p:spPr>
          <a:xfrm>
            <a:off x="4614940" y="3364544"/>
            <a:ext cx="2670048" cy="10955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2"/>
                </a:solidFill>
                <a:latin typeface="Arial"/>
                <a:ea typeface="Calibri"/>
                <a:cs typeface="Calibri"/>
              </a:rPr>
              <a:t>Refine the model for better accuracy based on performance metrics and client feedback.</a:t>
            </a:r>
            <a:endParaRPr lang="en-US" sz="1600">
              <a:solidFill>
                <a:schemeClr val="tx2"/>
              </a:solidFill>
              <a:latin typeface="Arial"/>
              <a:cs typeface="Arial"/>
            </a:endParaRPr>
          </a:p>
        </p:txBody>
      </p:sp>
      <p:sp>
        <p:nvSpPr>
          <p:cNvPr id="211" name="TextBox 210">
            <a:extLst>
              <a:ext uri="{FF2B5EF4-FFF2-40B4-BE49-F238E27FC236}">
                <a16:creationId xmlns:a16="http://schemas.microsoft.com/office/drawing/2014/main" id="{443641FA-EA88-F277-DE86-2BE35297205E}"/>
              </a:ext>
            </a:extLst>
          </p:cNvPr>
          <p:cNvSpPr txBox="1"/>
          <p:nvPr/>
        </p:nvSpPr>
        <p:spPr>
          <a:xfrm>
            <a:off x="7570653" y="3339575"/>
            <a:ext cx="3285744"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2"/>
                </a:solidFill>
                <a:latin typeface="Arial"/>
                <a:ea typeface="Calibri"/>
                <a:cs typeface="Calibri"/>
              </a:rPr>
              <a:t>Focus on strengthening security measures and handling additional edge cases (e.g., unusual resume formats or file types).</a:t>
            </a:r>
            <a:endParaRPr lang="en-US" sz="1600">
              <a:solidFill>
                <a:schemeClr val="tx2"/>
              </a:solidFill>
              <a:latin typeface="Arial"/>
              <a:cs typeface="Arial"/>
            </a:endParaRPr>
          </a:p>
        </p:txBody>
      </p:sp>
      <p:sp>
        <p:nvSpPr>
          <p:cNvPr id="6" name="投影片編號版面配置區 5">
            <a:extLst>
              <a:ext uri="{FF2B5EF4-FFF2-40B4-BE49-F238E27FC236}">
                <a16:creationId xmlns:a16="http://schemas.microsoft.com/office/drawing/2014/main" id="{33A7A868-D8DE-414C-82D4-E937C738C961}"/>
              </a:ext>
            </a:extLst>
          </p:cNvPr>
          <p:cNvSpPr>
            <a:spLocks noGrp="1"/>
          </p:cNvSpPr>
          <p:nvPr>
            <p:ph type="sldNum" sz="quarter" idx="12"/>
          </p:nvPr>
        </p:nvSpPr>
        <p:spPr/>
        <p:txBody>
          <a:bodyPr/>
          <a:lstStyle/>
          <a:p>
            <a:fld id="{E4DF0522-32A1-654C-9B3C-8FD252C159B6}" type="slidenum">
              <a:rPr kumimoji="1" lang="zh-TW" altLang="en-US" smtClean="0"/>
              <a:t>16</a:t>
            </a:fld>
            <a:endParaRPr kumimoji="1" lang="zh-TW" altLang="en-US"/>
          </a:p>
        </p:txBody>
      </p:sp>
      <p:sp>
        <p:nvSpPr>
          <p:cNvPr id="7" name="Title 4">
            <a:extLst>
              <a:ext uri="{FF2B5EF4-FFF2-40B4-BE49-F238E27FC236}">
                <a16:creationId xmlns:a16="http://schemas.microsoft.com/office/drawing/2014/main" id="{121C76BB-4F69-DDA7-C9FE-FB975DEDCC1F}"/>
              </a:ext>
            </a:extLst>
          </p:cNvPr>
          <p:cNvSpPr txBox="1">
            <a:spLocks/>
          </p:cNvSpPr>
          <p:nvPr/>
        </p:nvSpPr>
        <p:spPr>
          <a:xfrm>
            <a:off x="263771" y="314325"/>
            <a:ext cx="8787086"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a:solidFill>
                  <a:schemeClr val="tx2"/>
                </a:solidFill>
                <a:latin typeface="Arial"/>
                <a:cs typeface="Arial"/>
              </a:rPr>
              <a:t>Moving Forward: Implementation and Continuous Improvement</a:t>
            </a:r>
          </a:p>
        </p:txBody>
      </p:sp>
    </p:spTree>
    <p:extLst>
      <p:ext uri="{BB962C8B-B14F-4D97-AF65-F5344CB8AC3E}">
        <p14:creationId xmlns:p14="http://schemas.microsoft.com/office/powerpoint/2010/main" val="3927922969"/>
      </p:ext>
    </p:extLst>
  </p:cSld>
  <p:clrMapOvr>
    <a:masterClrMapping/>
  </p:clrMapOvr>
  <p:extLst>
    <p:ext uri="{6950BFC3-D8DA-4A85-94F7-54DA5524770B}">
      <p188:commentRel xmlns:p188="http://schemas.microsoft.com/office/powerpoint/2018/8/main"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不規則四邊形 4">
            <a:extLst>
              <a:ext uri="{FF2B5EF4-FFF2-40B4-BE49-F238E27FC236}">
                <a16:creationId xmlns:a16="http://schemas.microsoft.com/office/drawing/2014/main" id="{79BB0B0C-65CD-00E8-5092-DAA586693323}"/>
              </a:ext>
            </a:extLst>
          </p:cNvPr>
          <p:cNvSpPr/>
          <p:nvPr/>
        </p:nvSpPr>
        <p:spPr>
          <a:xfrm rot="10800000">
            <a:off x="349493" y="3618546"/>
            <a:ext cx="10563086" cy="406448"/>
          </a:xfrm>
          <a:prstGeom prst="trapezoid">
            <a:avLst>
              <a:gd name="adj" fmla="val 404606"/>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投影片編號版面配置區 5">
            <a:extLst>
              <a:ext uri="{FF2B5EF4-FFF2-40B4-BE49-F238E27FC236}">
                <a16:creationId xmlns:a16="http://schemas.microsoft.com/office/drawing/2014/main" id="{33A7A868-D8DE-414C-82D4-E937C738C961}"/>
              </a:ext>
            </a:extLst>
          </p:cNvPr>
          <p:cNvSpPr>
            <a:spLocks noGrp="1"/>
          </p:cNvSpPr>
          <p:nvPr>
            <p:ph type="sldNum" sz="quarter" idx="12"/>
          </p:nvPr>
        </p:nvSpPr>
        <p:spPr/>
        <p:txBody>
          <a:bodyPr/>
          <a:lstStyle/>
          <a:p>
            <a:fld id="{E4DF0522-32A1-654C-9B3C-8FD252C159B6}" type="slidenum">
              <a:rPr kumimoji="1" lang="zh-TW" altLang="en-US" smtClean="0"/>
              <a:t>17</a:t>
            </a:fld>
            <a:endParaRPr kumimoji="1" lang="zh-TW" altLang="en-US"/>
          </a:p>
        </p:txBody>
      </p:sp>
      <p:sp>
        <p:nvSpPr>
          <p:cNvPr id="7" name="Title 4">
            <a:extLst>
              <a:ext uri="{FF2B5EF4-FFF2-40B4-BE49-F238E27FC236}">
                <a16:creationId xmlns:a16="http://schemas.microsoft.com/office/drawing/2014/main" id="{121C76BB-4F69-DDA7-C9FE-FB975DEDCC1F}"/>
              </a:ext>
            </a:extLst>
          </p:cNvPr>
          <p:cNvSpPr txBox="1">
            <a:spLocks/>
          </p:cNvSpPr>
          <p:nvPr/>
        </p:nvSpPr>
        <p:spPr>
          <a:xfrm>
            <a:off x="263770" y="314325"/>
            <a:ext cx="10080379"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a:solidFill>
                  <a:schemeClr val="tx2"/>
                </a:solidFill>
                <a:latin typeface="Arial"/>
                <a:cs typeface="Arial"/>
              </a:rPr>
              <a:t>Moving Forward: Implementation and Continuous Improvement</a:t>
            </a:r>
          </a:p>
        </p:txBody>
      </p:sp>
      <p:sp>
        <p:nvSpPr>
          <p:cNvPr id="8" name="矩形 7">
            <a:extLst>
              <a:ext uri="{FF2B5EF4-FFF2-40B4-BE49-F238E27FC236}">
                <a16:creationId xmlns:a16="http://schemas.microsoft.com/office/drawing/2014/main" id="{18F8DC90-DED7-C7B5-650C-A0653DADB7C0}"/>
              </a:ext>
            </a:extLst>
          </p:cNvPr>
          <p:cNvSpPr/>
          <p:nvPr/>
        </p:nvSpPr>
        <p:spPr>
          <a:xfrm>
            <a:off x="349496" y="4433216"/>
            <a:ext cx="3579567" cy="1514475"/>
          </a:xfrm>
          <a:prstGeom prst="rect">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b="1">
                <a:solidFill>
                  <a:schemeClr val="tx2"/>
                </a:solidFill>
                <a:latin typeface="Arial" panose="020B0604020202020204" pitchFamily="34" charset="0"/>
                <a:cs typeface="Arial" panose="020B0604020202020204" pitchFamily="34" charset="0"/>
              </a:rPr>
              <a:t>Candidates relevancy score</a:t>
            </a:r>
          </a:p>
          <a:p>
            <a:pPr algn="ctr"/>
            <a:r>
              <a:rPr kumimoji="1" lang="en-US" altLang="zh-TW" sz="1400">
                <a:solidFill>
                  <a:schemeClr val="tx2"/>
                </a:solidFill>
                <a:latin typeface="Arial" panose="020B0604020202020204" pitchFamily="34" charset="0"/>
                <a:cs typeface="Arial" panose="020B0604020202020204" pitchFamily="34" charset="0"/>
              </a:rPr>
              <a:t>Data provided only having accepted and rejected outcome of resumes, we would like to get </a:t>
            </a:r>
            <a:r>
              <a:rPr kumimoji="1" lang="en-US" altLang="zh-TW" sz="1400" b="1">
                <a:solidFill>
                  <a:schemeClr val="tx2"/>
                </a:solidFill>
                <a:latin typeface="Arial" panose="020B0604020202020204" pitchFamily="34" charset="0"/>
                <a:cs typeface="Arial" panose="020B0604020202020204" pitchFamily="34" charset="0"/>
              </a:rPr>
              <a:t>score (0.00~10.00) for each candidates</a:t>
            </a:r>
            <a:endParaRPr kumimoji="1" lang="zh-TW" altLang="en-US" sz="1400">
              <a:solidFill>
                <a:schemeClr val="tx2"/>
              </a:solidFill>
              <a:latin typeface="Arial" panose="020B0604020202020204" pitchFamily="34" charset="0"/>
              <a:cs typeface="Arial" panose="020B0604020202020204" pitchFamily="34" charset="0"/>
            </a:endParaRPr>
          </a:p>
        </p:txBody>
      </p:sp>
      <p:sp>
        <p:nvSpPr>
          <p:cNvPr id="9" name="五邊形 8">
            <a:extLst>
              <a:ext uri="{FF2B5EF4-FFF2-40B4-BE49-F238E27FC236}">
                <a16:creationId xmlns:a16="http://schemas.microsoft.com/office/drawing/2014/main" id="{AE714FDF-308A-F1AF-4A57-DF6660B2D8B3}"/>
              </a:ext>
            </a:extLst>
          </p:cNvPr>
          <p:cNvSpPr/>
          <p:nvPr/>
        </p:nvSpPr>
        <p:spPr>
          <a:xfrm>
            <a:off x="349496" y="1527113"/>
            <a:ext cx="4032000" cy="1057276"/>
          </a:xfrm>
          <a:prstGeom prst="homePlate">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endParaRPr kumimoji="1" lang="en" altLang="zh-TW" b="1">
              <a:latin typeface="Arial" panose="020B0604020202020204" pitchFamily="34" charset="0"/>
              <a:cs typeface="Arial" panose="020B0604020202020204" pitchFamily="34" charset="0"/>
            </a:endParaRPr>
          </a:p>
          <a:p>
            <a:pPr algn="ctr"/>
            <a:r>
              <a:rPr kumimoji="1" lang="en" altLang="zh-TW" b="1">
                <a:latin typeface="Arial" panose="020B0604020202020204" pitchFamily="34" charset="0"/>
                <a:cs typeface="Arial" panose="020B0604020202020204" pitchFamily="34" charset="0"/>
              </a:rPr>
              <a:t>Applicant Stack Integration</a:t>
            </a:r>
          </a:p>
        </p:txBody>
      </p:sp>
      <p:sp>
        <p:nvSpPr>
          <p:cNvPr id="10" name="＞形箭號 9">
            <a:extLst>
              <a:ext uri="{FF2B5EF4-FFF2-40B4-BE49-F238E27FC236}">
                <a16:creationId xmlns:a16="http://schemas.microsoft.com/office/drawing/2014/main" id="{18846C78-73BA-14F0-6EE8-B23B1D50C7C8}"/>
              </a:ext>
            </a:extLst>
          </p:cNvPr>
          <p:cNvSpPr/>
          <p:nvPr/>
        </p:nvSpPr>
        <p:spPr>
          <a:xfrm>
            <a:off x="3884053" y="1525989"/>
            <a:ext cx="4032000" cy="1058400"/>
          </a:xfrm>
          <a:prstGeom prst="chevron">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spcBef>
                <a:spcPts val="400"/>
              </a:spcBef>
            </a:pPr>
            <a:endParaRPr lang="en-GB" altLang="zh-TW" b="1">
              <a:ln/>
              <a:latin typeface="Calibri Light" panose="020F0302020204030204"/>
            </a:endParaRPr>
          </a:p>
          <a:p>
            <a:pPr algn="ctr"/>
            <a:r>
              <a:rPr lang="en-GB" altLang="zh-TW" b="1">
                <a:ln/>
                <a:latin typeface="Arial" panose="020B0604020202020204" pitchFamily="34" charset="0"/>
                <a:cs typeface="Arial" panose="020B0604020202020204" pitchFamily="34" charset="0"/>
              </a:rPr>
              <a:t>Model Enhancements</a:t>
            </a:r>
          </a:p>
        </p:txBody>
      </p:sp>
      <p:sp>
        <p:nvSpPr>
          <p:cNvPr id="12" name="＞形箭號 11">
            <a:extLst>
              <a:ext uri="{FF2B5EF4-FFF2-40B4-BE49-F238E27FC236}">
                <a16:creationId xmlns:a16="http://schemas.microsoft.com/office/drawing/2014/main" id="{76B46073-277D-2FF3-48A5-DFEF31C54032}"/>
              </a:ext>
            </a:extLst>
          </p:cNvPr>
          <p:cNvSpPr/>
          <p:nvPr/>
        </p:nvSpPr>
        <p:spPr>
          <a:xfrm>
            <a:off x="7418610" y="1525989"/>
            <a:ext cx="4030443" cy="1058400"/>
          </a:xfrm>
          <a:prstGeom prst="chevron">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endParaRPr kumimoji="1" lang="en" altLang="zh-TW" b="1">
              <a:solidFill>
                <a:schemeClr val="bg1"/>
              </a:solidFill>
              <a:latin typeface="Arial" panose="020B0604020202020204" pitchFamily="34" charset="0"/>
              <a:cs typeface="Arial" panose="020B0604020202020204" pitchFamily="34" charset="0"/>
            </a:endParaRPr>
          </a:p>
          <a:p>
            <a:pPr algn="ctr">
              <a:lnSpc>
                <a:spcPct val="150000"/>
              </a:lnSpc>
            </a:pPr>
            <a:r>
              <a:rPr kumimoji="1" lang="en" altLang="zh-TW" b="1">
                <a:solidFill>
                  <a:schemeClr val="bg1"/>
                </a:solidFill>
                <a:latin typeface="Arial" panose="020B0604020202020204" pitchFamily="34" charset="0"/>
                <a:cs typeface="Arial" panose="020B0604020202020204" pitchFamily="34" charset="0"/>
              </a:rPr>
              <a:t>Security and Edge Cases</a:t>
            </a:r>
          </a:p>
        </p:txBody>
      </p:sp>
      <p:sp>
        <p:nvSpPr>
          <p:cNvPr id="15" name="矩形 14">
            <a:extLst>
              <a:ext uri="{FF2B5EF4-FFF2-40B4-BE49-F238E27FC236}">
                <a16:creationId xmlns:a16="http://schemas.microsoft.com/office/drawing/2014/main" id="{149325B7-FA90-82F4-2CBE-C1055169FC2E}"/>
              </a:ext>
            </a:extLst>
          </p:cNvPr>
          <p:cNvSpPr/>
          <p:nvPr/>
        </p:nvSpPr>
        <p:spPr>
          <a:xfrm>
            <a:off x="349493" y="2578953"/>
            <a:ext cx="3493971" cy="96846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D5660651-26CC-ACE4-D32D-A0181C27CE37}"/>
              </a:ext>
            </a:extLst>
          </p:cNvPr>
          <p:cNvSpPr/>
          <p:nvPr/>
        </p:nvSpPr>
        <p:spPr>
          <a:xfrm>
            <a:off x="3895071" y="2585514"/>
            <a:ext cx="3493971" cy="96190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7" name="矩形 16">
            <a:extLst>
              <a:ext uri="{FF2B5EF4-FFF2-40B4-BE49-F238E27FC236}">
                <a16:creationId xmlns:a16="http://schemas.microsoft.com/office/drawing/2014/main" id="{E51B458C-2A91-FBA5-329A-408FEB577FBC}"/>
              </a:ext>
            </a:extLst>
          </p:cNvPr>
          <p:cNvSpPr/>
          <p:nvPr/>
        </p:nvSpPr>
        <p:spPr>
          <a:xfrm>
            <a:off x="7418610" y="2588118"/>
            <a:ext cx="3493970" cy="95930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文字方塊 18">
            <a:extLst>
              <a:ext uri="{FF2B5EF4-FFF2-40B4-BE49-F238E27FC236}">
                <a16:creationId xmlns:a16="http://schemas.microsoft.com/office/drawing/2014/main" id="{B3B74EE3-9B34-760B-03E6-F3202F98ED2A}"/>
              </a:ext>
            </a:extLst>
          </p:cNvPr>
          <p:cNvSpPr txBox="1"/>
          <p:nvPr/>
        </p:nvSpPr>
        <p:spPr>
          <a:xfrm>
            <a:off x="504036" y="2694247"/>
            <a:ext cx="3279529" cy="738664"/>
          </a:xfrm>
          <a:prstGeom prst="rect">
            <a:avLst/>
          </a:prstGeom>
          <a:noFill/>
        </p:spPr>
        <p:txBody>
          <a:bodyPr wrap="square" rtlCol="0">
            <a:spAutoFit/>
          </a:bodyPr>
          <a:lstStyle/>
          <a:p>
            <a:pPr algn="ctr"/>
            <a:r>
              <a:rPr lang="en-US" altLang="zh-TW" sz="1400">
                <a:solidFill>
                  <a:schemeClr val="tx2"/>
                </a:solidFill>
                <a:latin typeface="Arial"/>
                <a:ea typeface="Calibri"/>
                <a:cs typeface="Calibri"/>
              </a:rPr>
              <a:t>Integrate the tool directly with </a:t>
            </a:r>
            <a:r>
              <a:rPr lang="en-US" altLang="zh-TW" sz="1400" b="1">
                <a:solidFill>
                  <a:schemeClr val="tx2"/>
                </a:solidFill>
                <a:latin typeface="Arial"/>
                <a:ea typeface="Calibri"/>
                <a:cs typeface="Calibri"/>
              </a:rPr>
              <a:t>Applicant Stack </a:t>
            </a:r>
            <a:r>
              <a:rPr lang="en-US" altLang="zh-TW" sz="1400">
                <a:solidFill>
                  <a:schemeClr val="tx2"/>
                </a:solidFill>
                <a:latin typeface="Arial"/>
                <a:ea typeface="Calibri"/>
                <a:cs typeface="Calibri"/>
              </a:rPr>
              <a:t>to automatically pull JDs and resumes</a:t>
            </a:r>
            <a:endParaRPr lang="en-US" altLang="zh-TW" sz="1400">
              <a:solidFill>
                <a:schemeClr val="tx2"/>
              </a:solidFill>
              <a:latin typeface="Arial"/>
              <a:cs typeface="Arial"/>
            </a:endParaRPr>
          </a:p>
        </p:txBody>
      </p:sp>
      <p:sp>
        <p:nvSpPr>
          <p:cNvPr id="21" name="矩形 20">
            <a:extLst>
              <a:ext uri="{FF2B5EF4-FFF2-40B4-BE49-F238E27FC236}">
                <a16:creationId xmlns:a16="http://schemas.microsoft.com/office/drawing/2014/main" id="{5B3EFEC6-26F7-101D-F465-66AD8BC648AC}"/>
              </a:ext>
            </a:extLst>
          </p:cNvPr>
          <p:cNvSpPr/>
          <p:nvPr/>
        </p:nvSpPr>
        <p:spPr>
          <a:xfrm>
            <a:off x="349495" y="1189729"/>
            <a:ext cx="11099559" cy="303450"/>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a:latin typeface="Arial" panose="020B0604020202020204" pitchFamily="34" charset="0"/>
                <a:cs typeface="Arial" panose="020B0604020202020204" pitchFamily="34" charset="0"/>
              </a:rPr>
              <a:t>Next Steps</a:t>
            </a:r>
            <a:endParaRPr kumimoji="1" lang="zh-TW" altLang="en-US" sz="1600">
              <a:latin typeface="Arial" panose="020B0604020202020204" pitchFamily="34" charset="0"/>
              <a:cs typeface="Arial" panose="020B0604020202020204" pitchFamily="34" charset="0"/>
            </a:endParaRPr>
          </a:p>
        </p:txBody>
      </p:sp>
      <p:sp>
        <p:nvSpPr>
          <p:cNvPr id="22" name="矩形 21">
            <a:extLst>
              <a:ext uri="{FF2B5EF4-FFF2-40B4-BE49-F238E27FC236}">
                <a16:creationId xmlns:a16="http://schemas.microsoft.com/office/drawing/2014/main" id="{6290EA22-908D-C60E-8383-FCDDA408DCAE}"/>
              </a:ext>
            </a:extLst>
          </p:cNvPr>
          <p:cNvSpPr/>
          <p:nvPr/>
        </p:nvSpPr>
        <p:spPr>
          <a:xfrm>
            <a:off x="349494" y="4084308"/>
            <a:ext cx="11099559" cy="30345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a:latin typeface="Arial" panose="020B0604020202020204" pitchFamily="34" charset="0"/>
                <a:cs typeface="Arial" panose="020B0604020202020204" pitchFamily="34" charset="0"/>
              </a:rPr>
              <a:t>Help Needed</a:t>
            </a:r>
            <a:endParaRPr kumimoji="1" lang="zh-TW" altLang="en-US" sz="1600">
              <a:latin typeface="Arial" panose="020B0604020202020204" pitchFamily="34" charset="0"/>
              <a:cs typeface="Arial" panose="020B0604020202020204" pitchFamily="34" charset="0"/>
            </a:endParaRPr>
          </a:p>
        </p:txBody>
      </p:sp>
      <p:sp>
        <p:nvSpPr>
          <p:cNvPr id="23" name="文字方塊 22">
            <a:extLst>
              <a:ext uri="{FF2B5EF4-FFF2-40B4-BE49-F238E27FC236}">
                <a16:creationId xmlns:a16="http://schemas.microsoft.com/office/drawing/2014/main" id="{2CAA4A76-3F65-6C97-C952-2FBE96B83658}"/>
              </a:ext>
            </a:extLst>
          </p:cNvPr>
          <p:cNvSpPr txBox="1"/>
          <p:nvPr/>
        </p:nvSpPr>
        <p:spPr>
          <a:xfrm>
            <a:off x="3998006" y="2694248"/>
            <a:ext cx="3289485" cy="738664"/>
          </a:xfrm>
          <a:prstGeom prst="rect">
            <a:avLst/>
          </a:prstGeom>
          <a:noFill/>
        </p:spPr>
        <p:txBody>
          <a:bodyPr wrap="square" rtlCol="0">
            <a:spAutoFit/>
          </a:bodyPr>
          <a:lstStyle/>
          <a:p>
            <a:pPr algn="ctr"/>
            <a:r>
              <a:rPr lang="en-US" altLang="zh-TW" sz="1400">
                <a:solidFill>
                  <a:schemeClr val="tx2"/>
                </a:solidFill>
                <a:latin typeface="Arial"/>
                <a:ea typeface="Calibri"/>
                <a:cs typeface="Calibri"/>
              </a:rPr>
              <a:t>Refine the model for better accuracy based on performance metrics and</a:t>
            </a:r>
            <a:r>
              <a:rPr lang="en-US" altLang="zh-TW" sz="1400" b="1">
                <a:solidFill>
                  <a:schemeClr val="tx2"/>
                </a:solidFill>
                <a:latin typeface="Arial"/>
                <a:ea typeface="Calibri"/>
                <a:cs typeface="Calibri"/>
              </a:rPr>
              <a:t> client feedback</a:t>
            </a:r>
            <a:endParaRPr lang="en-US" altLang="zh-TW" sz="1400" b="1">
              <a:solidFill>
                <a:schemeClr val="tx2"/>
              </a:solidFill>
              <a:latin typeface="Arial"/>
              <a:cs typeface="Arial"/>
            </a:endParaRPr>
          </a:p>
        </p:txBody>
      </p:sp>
      <p:sp>
        <p:nvSpPr>
          <p:cNvPr id="24" name="文字方塊 23">
            <a:extLst>
              <a:ext uri="{FF2B5EF4-FFF2-40B4-BE49-F238E27FC236}">
                <a16:creationId xmlns:a16="http://schemas.microsoft.com/office/drawing/2014/main" id="{B28C8743-5B68-ECE0-64AB-C02BD0B02C16}"/>
              </a:ext>
            </a:extLst>
          </p:cNvPr>
          <p:cNvSpPr txBox="1"/>
          <p:nvPr/>
        </p:nvSpPr>
        <p:spPr>
          <a:xfrm>
            <a:off x="7459959" y="2698091"/>
            <a:ext cx="3452621" cy="738664"/>
          </a:xfrm>
          <a:prstGeom prst="rect">
            <a:avLst/>
          </a:prstGeom>
          <a:noFill/>
        </p:spPr>
        <p:txBody>
          <a:bodyPr wrap="square" rtlCol="0">
            <a:spAutoFit/>
          </a:bodyPr>
          <a:lstStyle/>
          <a:p>
            <a:pPr algn="ctr"/>
            <a:r>
              <a:rPr lang="en-US" altLang="zh-TW" sz="1400">
                <a:solidFill>
                  <a:schemeClr val="tx2"/>
                </a:solidFill>
                <a:latin typeface="Arial"/>
                <a:ea typeface="Calibri"/>
                <a:cs typeface="Calibri"/>
              </a:rPr>
              <a:t>Strengthen security measures and handling additional </a:t>
            </a:r>
            <a:r>
              <a:rPr lang="en-US" altLang="zh-TW" sz="1400" b="1">
                <a:solidFill>
                  <a:schemeClr val="tx2"/>
                </a:solidFill>
                <a:latin typeface="Arial"/>
                <a:ea typeface="Calibri"/>
                <a:cs typeface="Calibri"/>
              </a:rPr>
              <a:t>edge cases </a:t>
            </a:r>
            <a:r>
              <a:rPr lang="en-US" altLang="zh-TW" sz="1400">
                <a:solidFill>
                  <a:schemeClr val="tx2"/>
                </a:solidFill>
                <a:latin typeface="Arial"/>
                <a:ea typeface="Calibri"/>
                <a:cs typeface="Calibri"/>
              </a:rPr>
              <a:t>such as unusual resume formats</a:t>
            </a:r>
          </a:p>
        </p:txBody>
      </p:sp>
      <p:sp>
        <p:nvSpPr>
          <p:cNvPr id="28" name="五邊形 27">
            <a:extLst>
              <a:ext uri="{FF2B5EF4-FFF2-40B4-BE49-F238E27FC236}">
                <a16:creationId xmlns:a16="http://schemas.microsoft.com/office/drawing/2014/main" id="{FA6DF430-6B1F-1218-B696-2F1F5BD85D0E}"/>
              </a:ext>
            </a:extLst>
          </p:cNvPr>
          <p:cNvSpPr/>
          <p:nvPr/>
        </p:nvSpPr>
        <p:spPr>
          <a:xfrm>
            <a:off x="349493" y="6007006"/>
            <a:ext cx="11099559" cy="339383"/>
          </a:xfrm>
          <a:prstGeom prst="homePlate">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400">
                <a:latin typeface="Arial" panose="020B0604020202020204" pitchFamily="34" charset="0"/>
                <a:cs typeface="Arial" panose="020B0604020202020204" pitchFamily="34" charset="0"/>
              </a:rPr>
              <a:t>Expected timeline: 12/16 – 1/17 </a:t>
            </a:r>
            <a:endParaRPr kumimoji="1" lang="zh-TW" altLang="en-US" sz="1400">
              <a:latin typeface="Arial" panose="020B0604020202020204" pitchFamily="34" charset="0"/>
              <a:cs typeface="Arial" panose="020B0604020202020204" pitchFamily="34" charset="0"/>
            </a:endParaRPr>
          </a:p>
        </p:txBody>
      </p:sp>
      <p:grpSp>
        <p:nvGrpSpPr>
          <p:cNvPr id="32" name="Google Shape;15116;p81">
            <a:extLst>
              <a:ext uri="{FF2B5EF4-FFF2-40B4-BE49-F238E27FC236}">
                <a16:creationId xmlns:a16="http://schemas.microsoft.com/office/drawing/2014/main" id="{2CEE7FA0-A9B3-1AC8-0CC8-7067BAD8A740}"/>
              </a:ext>
            </a:extLst>
          </p:cNvPr>
          <p:cNvGrpSpPr/>
          <p:nvPr/>
        </p:nvGrpSpPr>
        <p:grpSpPr>
          <a:xfrm>
            <a:off x="1928881" y="1681380"/>
            <a:ext cx="420796" cy="371887"/>
            <a:chOff x="-3137650" y="2787000"/>
            <a:chExt cx="291450" cy="257575"/>
          </a:xfrm>
          <a:solidFill>
            <a:schemeClr val="bg1"/>
          </a:solidFill>
        </p:grpSpPr>
        <p:sp>
          <p:nvSpPr>
            <p:cNvPr id="33" name="Google Shape;15117;p81">
              <a:extLst>
                <a:ext uri="{FF2B5EF4-FFF2-40B4-BE49-F238E27FC236}">
                  <a16:creationId xmlns:a16="http://schemas.microsoft.com/office/drawing/2014/main" id="{BD4C5C7F-E399-B78D-DE13-4366DE3DF6B9}"/>
                </a:ext>
              </a:extLst>
            </p:cNvPr>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118;p81">
              <a:extLst>
                <a:ext uri="{FF2B5EF4-FFF2-40B4-BE49-F238E27FC236}">
                  <a16:creationId xmlns:a16="http://schemas.microsoft.com/office/drawing/2014/main" id="{9C783FCF-EB21-DBE7-2B1E-DBD205E07237}"/>
                </a:ext>
              </a:extLst>
            </p:cNvPr>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119;p81">
              <a:extLst>
                <a:ext uri="{FF2B5EF4-FFF2-40B4-BE49-F238E27FC236}">
                  <a16:creationId xmlns:a16="http://schemas.microsoft.com/office/drawing/2014/main" id="{906133A5-6AE3-0FE5-382A-FD1F9CF8011C}"/>
                </a:ext>
              </a:extLst>
            </p:cNvPr>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120;p81">
              <a:extLst>
                <a:ext uri="{FF2B5EF4-FFF2-40B4-BE49-F238E27FC236}">
                  <a16:creationId xmlns:a16="http://schemas.microsoft.com/office/drawing/2014/main" id="{87B8F126-3DB5-119E-F90B-9875039D5884}"/>
                </a:ext>
              </a:extLst>
            </p:cNvPr>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121;p81">
              <a:extLst>
                <a:ext uri="{FF2B5EF4-FFF2-40B4-BE49-F238E27FC236}">
                  <a16:creationId xmlns:a16="http://schemas.microsoft.com/office/drawing/2014/main" id="{382573AF-FD61-A9EE-ED1E-A59E67D07F7F}"/>
                </a:ext>
              </a:extLst>
            </p:cNvPr>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122;p81">
              <a:extLst>
                <a:ext uri="{FF2B5EF4-FFF2-40B4-BE49-F238E27FC236}">
                  <a16:creationId xmlns:a16="http://schemas.microsoft.com/office/drawing/2014/main" id="{60E5D22E-2965-3A8B-D5FA-AE006ADF586D}"/>
                </a:ext>
              </a:extLst>
            </p:cNvPr>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123;p81">
              <a:extLst>
                <a:ext uri="{FF2B5EF4-FFF2-40B4-BE49-F238E27FC236}">
                  <a16:creationId xmlns:a16="http://schemas.microsoft.com/office/drawing/2014/main" id="{1FD40E86-EF16-651C-E236-E1F72090375D}"/>
                </a:ext>
              </a:extLst>
            </p:cNvPr>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124;p81">
              <a:extLst>
                <a:ext uri="{FF2B5EF4-FFF2-40B4-BE49-F238E27FC236}">
                  <a16:creationId xmlns:a16="http://schemas.microsoft.com/office/drawing/2014/main" id="{94801EB6-8C90-4BC1-9761-2F098EEC6832}"/>
                </a:ext>
              </a:extLst>
            </p:cNvPr>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5110;p81">
            <a:extLst>
              <a:ext uri="{FF2B5EF4-FFF2-40B4-BE49-F238E27FC236}">
                <a16:creationId xmlns:a16="http://schemas.microsoft.com/office/drawing/2014/main" id="{040F7CCF-5A84-FF82-9193-A76A4688D8DA}"/>
              </a:ext>
            </a:extLst>
          </p:cNvPr>
          <p:cNvGrpSpPr>
            <a:grpSpLocks noChangeAspect="1"/>
          </p:cNvGrpSpPr>
          <p:nvPr/>
        </p:nvGrpSpPr>
        <p:grpSpPr>
          <a:xfrm>
            <a:off x="9170890" y="1706757"/>
            <a:ext cx="420796" cy="421770"/>
            <a:chOff x="-3137650" y="2408950"/>
            <a:chExt cx="291450" cy="292125"/>
          </a:xfrm>
          <a:solidFill>
            <a:schemeClr val="bg1"/>
          </a:solidFill>
        </p:grpSpPr>
        <p:sp>
          <p:nvSpPr>
            <p:cNvPr id="42" name="Google Shape;15111;p81">
              <a:extLst>
                <a:ext uri="{FF2B5EF4-FFF2-40B4-BE49-F238E27FC236}">
                  <a16:creationId xmlns:a16="http://schemas.microsoft.com/office/drawing/2014/main" id="{CF8BBDD8-9266-66E6-F865-39AF5531B04D}"/>
                </a:ext>
              </a:extLst>
            </p:cNvPr>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112;p81">
              <a:extLst>
                <a:ext uri="{FF2B5EF4-FFF2-40B4-BE49-F238E27FC236}">
                  <a16:creationId xmlns:a16="http://schemas.microsoft.com/office/drawing/2014/main" id="{4125A5F2-0548-13A4-3C70-319C18D93198}"/>
                </a:ext>
              </a:extLst>
            </p:cNvPr>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113;p81">
              <a:extLst>
                <a:ext uri="{FF2B5EF4-FFF2-40B4-BE49-F238E27FC236}">
                  <a16:creationId xmlns:a16="http://schemas.microsoft.com/office/drawing/2014/main" id="{92589C2D-A58A-431F-2B2C-2D2673EF97C6}"/>
                </a:ext>
              </a:extLst>
            </p:cNvPr>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114;p81">
              <a:extLst>
                <a:ext uri="{FF2B5EF4-FFF2-40B4-BE49-F238E27FC236}">
                  <a16:creationId xmlns:a16="http://schemas.microsoft.com/office/drawing/2014/main" id="{FA7EC49B-8E88-5C52-0B67-A5622AF10107}"/>
                </a:ext>
              </a:extLst>
            </p:cNvPr>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115;p81">
              <a:extLst>
                <a:ext uri="{FF2B5EF4-FFF2-40B4-BE49-F238E27FC236}">
                  <a16:creationId xmlns:a16="http://schemas.microsoft.com/office/drawing/2014/main" id="{9E863726-0B6C-6264-B981-50447D25BC09}"/>
                </a:ext>
              </a:extLst>
            </p:cNvPr>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5263;p81">
            <a:extLst>
              <a:ext uri="{FF2B5EF4-FFF2-40B4-BE49-F238E27FC236}">
                <a16:creationId xmlns:a16="http://schemas.microsoft.com/office/drawing/2014/main" id="{23FF5353-FA5A-34DF-D8E5-41E381096C73}"/>
              </a:ext>
            </a:extLst>
          </p:cNvPr>
          <p:cNvGrpSpPr/>
          <p:nvPr/>
        </p:nvGrpSpPr>
        <p:grpSpPr>
          <a:xfrm>
            <a:off x="5673836" y="1684269"/>
            <a:ext cx="420796" cy="421914"/>
            <a:chOff x="-1700225" y="2768875"/>
            <a:chExt cx="291450" cy="292225"/>
          </a:xfrm>
          <a:solidFill>
            <a:schemeClr val="bg1"/>
          </a:solidFill>
        </p:grpSpPr>
        <p:sp>
          <p:nvSpPr>
            <p:cNvPr id="48" name="Google Shape;15264;p81">
              <a:extLst>
                <a:ext uri="{FF2B5EF4-FFF2-40B4-BE49-F238E27FC236}">
                  <a16:creationId xmlns:a16="http://schemas.microsoft.com/office/drawing/2014/main" id="{1D238F63-6A49-FBC9-2A76-30AE686EAA2A}"/>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265;p81">
              <a:extLst>
                <a:ext uri="{FF2B5EF4-FFF2-40B4-BE49-F238E27FC236}">
                  <a16:creationId xmlns:a16="http://schemas.microsoft.com/office/drawing/2014/main" id="{50DDAB96-0BCA-298A-DC22-7FCD27B63901}"/>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266;p81">
              <a:extLst>
                <a:ext uri="{FF2B5EF4-FFF2-40B4-BE49-F238E27FC236}">
                  <a16:creationId xmlns:a16="http://schemas.microsoft.com/office/drawing/2014/main" id="{26D53025-330D-7E87-E24F-78E565AF92BC}"/>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267;p81">
              <a:extLst>
                <a:ext uri="{FF2B5EF4-FFF2-40B4-BE49-F238E27FC236}">
                  <a16:creationId xmlns:a16="http://schemas.microsoft.com/office/drawing/2014/main" id="{03C18F3F-F716-6236-B13C-6C495A7CF4A4}"/>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268;p81">
              <a:extLst>
                <a:ext uri="{FF2B5EF4-FFF2-40B4-BE49-F238E27FC236}">
                  <a16:creationId xmlns:a16="http://schemas.microsoft.com/office/drawing/2014/main" id="{CB61D513-ECDB-6E22-D902-A086B97DDEFD}"/>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269;p81">
              <a:extLst>
                <a:ext uri="{FF2B5EF4-FFF2-40B4-BE49-F238E27FC236}">
                  <a16:creationId xmlns:a16="http://schemas.microsoft.com/office/drawing/2014/main" id="{30B8A478-56B5-E730-6C83-366A86C67690}"/>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矩形 53">
            <a:extLst>
              <a:ext uri="{FF2B5EF4-FFF2-40B4-BE49-F238E27FC236}">
                <a16:creationId xmlns:a16="http://schemas.microsoft.com/office/drawing/2014/main" id="{315F1557-A9F3-B325-87E5-334B0BEC0244}"/>
              </a:ext>
            </a:extLst>
          </p:cNvPr>
          <p:cNvSpPr/>
          <p:nvPr/>
        </p:nvSpPr>
        <p:spPr>
          <a:xfrm>
            <a:off x="4102002" y="4433216"/>
            <a:ext cx="3579567" cy="1514475"/>
          </a:xfrm>
          <a:prstGeom prst="rect">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b="1">
                <a:solidFill>
                  <a:schemeClr val="tx2"/>
                </a:solidFill>
                <a:latin typeface="Arial" panose="020B0604020202020204" pitchFamily="34" charset="0"/>
                <a:cs typeface="Arial" panose="020B0604020202020204" pitchFamily="34" charset="0"/>
              </a:rPr>
              <a:t>Manual evaluation rules</a:t>
            </a:r>
          </a:p>
          <a:p>
            <a:pPr algn="ctr"/>
            <a:r>
              <a:rPr kumimoji="1" lang="en-US" altLang="zh-TW" sz="1400">
                <a:solidFill>
                  <a:schemeClr val="tx2"/>
                </a:solidFill>
                <a:latin typeface="Arial" panose="020B0604020202020204" pitchFamily="34" charset="0"/>
                <a:cs typeface="Arial" panose="020B0604020202020204" pitchFamily="34" charset="0"/>
              </a:rPr>
              <a:t>Advice us with how Seventh Sense Consulting Recruiters define the weightage of each requirements and give out the relevancy score</a:t>
            </a:r>
          </a:p>
        </p:txBody>
      </p:sp>
      <p:sp>
        <p:nvSpPr>
          <p:cNvPr id="55" name="矩形 54">
            <a:extLst>
              <a:ext uri="{FF2B5EF4-FFF2-40B4-BE49-F238E27FC236}">
                <a16:creationId xmlns:a16="http://schemas.microsoft.com/office/drawing/2014/main" id="{BE929EBC-EB8E-5660-DA96-BE795F26DDAB}"/>
              </a:ext>
            </a:extLst>
          </p:cNvPr>
          <p:cNvSpPr/>
          <p:nvPr/>
        </p:nvSpPr>
        <p:spPr>
          <a:xfrm>
            <a:off x="7854507" y="4433216"/>
            <a:ext cx="3579567" cy="1514475"/>
          </a:xfrm>
          <a:prstGeom prst="rect">
            <a:avLst/>
          </a:prstGeom>
          <a:solidFill>
            <a:schemeClr val="bg1"/>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1600" b="1">
                <a:solidFill>
                  <a:schemeClr val="tx2"/>
                </a:solidFill>
                <a:latin typeface="Arial" panose="020B0604020202020204" pitchFamily="34" charset="0"/>
                <a:cs typeface="Arial" panose="020B0604020202020204" pitchFamily="34" charset="0"/>
              </a:rPr>
              <a:t>Tool user testing</a:t>
            </a:r>
          </a:p>
          <a:p>
            <a:pPr algn="ctr"/>
            <a:r>
              <a:rPr kumimoji="1" lang="en-US" altLang="zh-TW" sz="1400">
                <a:solidFill>
                  <a:schemeClr val="tx2"/>
                </a:solidFill>
                <a:latin typeface="Arial" panose="020B0604020202020204" pitchFamily="34" charset="0"/>
                <a:cs typeface="Arial" panose="020B0604020202020204" pitchFamily="34" charset="0"/>
              </a:rPr>
              <a:t>We would like to get any feedback on the candidate selection tool</a:t>
            </a:r>
          </a:p>
          <a:p>
            <a:pPr algn="ctr"/>
            <a:endParaRPr kumimoji="1" lang="en-US" altLang="zh-TW" sz="1400">
              <a:solidFill>
                <a:schemeClr val="tx2"/>
              </a:solidFill>
              <a:latin typeface="Arial" panose="020B0604020202020204" pitchFamily="34" charset="0"/>
              <a:cs typeface="Arial" panose="020B0604020202020204" pitchFamily="34" charset="0"/>
            </a:endParaRPr>
          </a:p>
          <a:p>
            <a:pPr algn="ctr"/>
            <a:endParaRPr kumimoji="1" lang="zh-TW" altLang="en-US" sz="140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00638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a:extLst>
              <a:ext uri="{FF2B5EF4-FFF2-40B4-BE49-F238E27FC236}">
                <a16:creationId xmlns:a16="http://schemas.microsoft.com/office/drawing/2014/main" id="{73E2E0D5-ADC5-E46A-911C-AB3D689133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 y="0"/>
            <a:ext cx="12185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a:extLst>
              <a:ext uri="{FF2B5EF4-FFF2-40B4-BE49-F238E27FC236}">
                <a16:creationId xmlns:a16="http://schemas.microsoft.com/office/drawing/2014/main" id="{C7C5C8D1-8A32-7CBC-4B88-10C032DACDF8}"/>
              </a:ext>
            </a:extLst>
          </p:cNvPr>
          <p:cNvSpPr/>
          <p:nvPr/>
        </p:nvSpPr>
        <p:spPr>
          <a:xfrm>
            <a:off x="0" y="1143000"/>
            <a:ext cx="12188825" cy="3343275"/>
          </a:xfrm>
          <a:prstGeom prst="rect">
            <a:avLst/>
          </a:prstGeom>
          <a:solidFill>
            <a:srgbClr val="F25B31">
              <a:alpha val="8982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TW" sz="2800" b="1">
                <a:latin typeface="Arial" panose="020B0604020202020204" pitchFamily="34" charset="0"/>
                <a:cs typeface="Arial" panose="020B0604020202020204" pitchFamily="34" charset="0"/>
              </a:rPr>
              <a:t>Seventh Sense Consulting Project</a:t>
            </a:r>
          </a:p>
          <a:p>
            <a:pPr algn="ctr"/>
            <a:r>
              <a:rPr kumimoji="1" lang="en-US" altLang="zh-TW" sz="2800" b="1">
                <a:latin typeface="Arial" panose="020B0604020202020204" pitchFamily="34" charset="0"/>
                <a:cs typeface="Arial" panose="020B0604020202020204" pitchFamily="34" charset="0"/>
              </a:rPr>
              <a:t>Thank you for listening</a:t>
            </a:r>
          </a:p>
          <a:p>
            <a:pPr algn="ctr"/>
            <a:r>
              <a:rPr kumimoji="1" lang="en-US" altLang="zh-TW" sz="4000" b="1">
                <a:latin typeface="Arial" panose="020B0604020202020204" pitchFamily="34" charset="0"/>
                <a:cs typeface="Arial" panose="020B0604020202020204" pitchFamily="34" charset="0"/>
              </a:rPr>
              <a:t>Q&amp;A</a:t>
            </a:r>
          </a:p>
        </p:txBody>
      </p:sp>
    </p:spTree>
    <p:extLst>
      <p:ext uri="{BB962C8B-B14F-4D97-AF65-F5344CB8AC3E}">
        <p14:creationId xmlns:p14="http://schemas.microsoft.com/office/powerpoint/2010/main" val="1508687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3">
            <a:extLst>
              <a:ext uri="{FF2B5EF4-FFF2-40B4-BE49-F238E27FC236}">
                <a16:creationId xmlns:a16="http://schemas.microsoft.com/office/drawing/2014/main" id="{A70C0134-88C1-7243-FE0E-B56EBC24146F}"/>
              </a:ext>
            </a:extLst>
          </p:cNvPr>
          <p:cNvGraphicFramePr>
            <a:graphicFrameLocks/>
          </p:cNvGraphicFramePr>
          <p:nvPr>
            <p:extLst>
              <p:ext uri="{D42A27DB-BD31-4B8C-83A1-F6EECF244321}">
                <p14:modId xmlns:p14="http://schemas.microsoft.com/office/powerpoint/2010/main" val="2084873800"/>
              </p:ext>
            </p:extLst>
          </p:nvPr>
        </p:nvGraphicFramePr>
        <p:xfrm>
          <a:off x="850491" y="1202266"/>
          <a:ext cx="10457976" cy="5089603"/>
        </p:xfrm>
        <a:graphic>
          <a:graphicData uri="http://schemas.openxmlformats.org/drawingml/2006/table">
            <a:tbl>
              <a:tblPr>
                <a:solidFill>
                  <a:schemeClr val="bg1"/>
                </a:solidFill>
              </a:tblPr>
              <a:tblGrid>
                <a:gridCol w="5255020">
                  <a:extLst>
                    <a:ext uri="{9D8B030D-6E8A-4147-A177-3AD203B41FA5}">
                      <a16:colId xmlns:a16="http://schemas.microsoft.com/office/drawing/2014/main" val="20000"/>
                    </a:ext>
                  </a:extLst>
                </a:gridCol>
                <a:gridCol w="5202956">
                  <a:extLst>
                    <a:ext uri="{9D8B030D-6E8A-4147-A177-3AD203B41FA5}">
                      <a16:colId xmlns:a16="http://schemas.microsoft.com/office/drawing/2014/main" val="20001"/>
                    </a:ext>
                  </a:extLst>
                </a:gridCol>
              </a:tblGrid>
              <a:tr h="637795">
                <a:tc>
                  <a:txBody>
                    <a:bodyPr/>
                    <a:lstStyle/>
                    <a:p>
                      <a:pPr marL="91440" marR="0" lvl="0" indent="0" algn="l" defTabSz="914400" rtl="0" eaLnBrk="1" fontAlgn="base" latinLnBrk="0" hangingPunct="1">
                        <a:lnSpc>
                          <a:spcPct val="106000"/>
                        </a:lnSpc>
                        <a:spcBef>
                          <a:spcPct val="0"/>
                        </a:spcBef>
                        <a:spcAft>
                          <a:spcPct val="0"/>
                        </a:spcAft>
                        <a:buClr>
                          <a:srgbClr val="333333"/>
                        </a:buClr>
                        <a:buSzPct val="80000"/>
                        <a:buFont typeface="Wingdings" pitchFamily="2" charset="2"/>
                        <a:buNone/>
                        <a:tabLst>
                          <a:tab pos="3998913" algn="r"/>
                        </a:tabLst>
                        <a:defRPr/>
                      </a:pPr>
                      <a:r>
                        <a:rPr kumimoji="0" lang="en-US" sz="1600" b="0" i="0" u="none" strike="noStrike" kern="1200" cap="none" spc="0" normalizeH="0" baseline="0" noProof="0">
                          <a:ln>
                            <a:noFill/>
                          </a:ln>
                          <a:solidFill>
                            <a:schemeClr val="bg1"/>
                          </a:solidFill>
                          <a:effectLst/>
                          <a:uLnTx/>
                          <a:uFillTx/>
                          <a:latin typeface="Arial"/>
                          <a:cs typeface="Arial"/>
                        </a:rPr>
                        <a:t>Team Overview</a:t>
                      </a:r>
                    </a:p>
                  </a:txBody>
                  <a:tcPr marL="0" marR="0" marT="102870" marB="102870" anchor="ctr" horzOverflow="overflow">
                    <a:lnL w="9525" cap="flat" cmpd="sng" algn="ctr">
                      <a:noFill/>
                      <a:prstDash val="solid"/>
                      <a:round/>
                      <a:headEnd type="none" w="med" len="med"/>
                      <a:tailEnd type="none" w="med" len="med"/>
                    </a:lnL>
                    <a:lnR>
                      <a:noFill/>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a:noFill/>
                    </a:lnTlToBr>
                    <a:lnBlToTr>
                      <a:noFill/>
                    </a:lnBlToTr>
                    <a:solidFill>
                      <a:schemeClr val="tx2"/>
                    </a:solidFill>
                  </a:tcPr>
                </a:tc>
                <a:tc>
                  <a:txBody>
                    <a:bodyPr/>
                    <a:lstStyle/>
                    <a:p>
                      <a:pPr marL="91440" marR="0" lvl="0" indent="0" algn="r" defTabSz="914400" rtl="0" eaLnBrk="1" fontAlgn="base" latinLnBrk="0" hangingPunct="1">
                        <a:lnSpc>
                          <a:spcPct val="106000"/>
                        </a:lnSpc>
                        <a:spcBef>
                          <a:spcPct val="0"/>
                        </a:spcBef>
                        <a:spcAft>
                          <a:spcPct val="0"/>
                        </a:spcAft>
                        <a:buClr>
                          <a:srgbClr val="333333"/>
                        </a:buClr>
                        <a:buSzPct val="80000"/>
                        <a:buFont typeface="Wingdings" pitchFamily="2" charset="2"/>
                        <a:buNone/>
                        <a:tabLst>
                          <a:tab pos="3998913" algn="r"/>
                        </a:tabLst>
                        <a:defRPr/>
                      </a:pPr>
                      <a:r>
                        <a:rPr kumimoji="0" lang="en-US" sz="1600" b="0" i="0" u="none" strike="noStrike" kern="1200" cap="none" spc="0" normalizeH="0" baseline="0" noProof="0">
                          <a:ln>
                            <a:noFill/>
                          </a:ln>
                          <a:solidFill>
                            <a:schemeClr val="bg1"/>
                          </a:solidFill>
                          <a:effectLst/>
                          <a:uLnTx/>
                          <a:uFillTx/>
                          <a:latin typeface="Arial"/>
                          <a:cs typeface="Arial"/>
                        </a:rPr>
                        <a:t>2</a:t>
                      </a:r>
                    </a:p>
                  </a:txBody>
                  <a:tcPr marL="0" marR="68580" marT="102870" marB="102870" anchor="ctr" horzOverflow="overflow">
                    <a:lnL cap="flat">
                      <a:noFill/>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a:noFill/>
                    </a:lnTlToBr>
                    <a:lnBlToTr>
                      <a:noFill/>
                    </a:lnBlToTr>
                    <a:solidFill>
                      <a:schemeClr val="tx2"/>
                    </a:solidFill>
                  </a:tcPr>
                </a:tc>
                <a:extLst>
                  <a:ext uri="{0D108BD9-81ED-4DB2-BD59-A6C34878D82A}">
                    <a16:rowId xmlns:a16="http://schemas.microsoft.com/office/drawing/2014/main" val="10000"/>
                  </a:ext>
                </a:extLst>
              </a:tr>
              <a:tr h="637795">
                <a:tc>
                  <a:txBody>
                    <a:bodyPr/>
                    <a:lstStyle/>
                    <a:p>
                      <a:pPr marL="9144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Overview</a:t>
                      </a:r>
                      <a:endParaRPr kumimoji="0" lang="en-US" sz="1600" b="0" i="0" u="none" strike="noStrike" cap="none" normalizeH="0" baseline="0" noProof="0">
                        <a:ln>
                          <a:noFill/>
                        </a:ln>
                        <a:solidFill>
                          <a:schemeClr val="tx2"/>
                        </a:solidFill>
                        <a:effectLst/>
                        <a:latin typeface="Arial"/>
                      </a:endParaRPr>
                    </a:p>
                  </a:txBody>
                  <a:tcPr marL="0" marR="0" marT="102870" marB="102870" anchor="ctr">
                    <a:lnL w="0">
                      <a:noFill/>
                    </a:lnL>
                    <a:lnR w="0">
                      <a:noFill/>
                    </a:lnR>
                    <a:lnT w="9525" cap="flat" cmpd="sng" algn="ctr">
                      <a:solidFill>
                        <a:schemeClr val="tx1"/>
                      </a:solidFill>
                      <a:prstDash val="solid"/>
                      <a:round/>
                      <a:headEnd type="none" w="med" len="med"/>
                      <a:tailEnd type="none" w="med" len="med"/>
                    </a:lnT>
                    <a:lnB w="12700">
                      <a:solidFill>
                        <a:schemeClr val="tx2"/>
                      </a:solidFill>
                    </a:lnB>
                    <a:lnTlToBr w="0">
                      <a:noFill/>
                    </a:lnTlToBr>
                    <a:lnBlToTr w="0">
                      <a:noFill/>
                    </a:lnBlToTr>
                    <a:noFill/>
                  </a:tcPr>
                </a:tc>
                <a:tc>
                  <a:txBody>
                    <a:bodyPr/>
                    <a:lstStyle/>
                    <a:p>
                      <a:pPr marL="91440" lvl="0" indent="0" algn="r" defTabSz="914400">
                        <a:lnSpc>
                          <a:spcPct val="106000"/>
                        </a:lnSpc>
                        <a:spcBef>
                          <a:spcPct val="0"/>
                        </a:spcBef>
                        <a:spcAft>
                          <a:spcPct val="0"/>
                        </a:spcAft>
                        <a:buNone/>
                        <a:tabLst>
                          <a:tab pos="3998913" algn="r"/>
                        </a:tabLst>
                        <a:defRPr/>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a:lnL w="0">
                      <a:noFill/>
                    </a:lnL>
                    <a:lnR w="0">
                      <a:noFill/>
                    </a:lnR>
                    <a:lnT w="9525" cap="flat" cmpd="sng" algn="ctr">
                      <a:solidFill>
                        <a:schemeClr val="tx1"/>
                      </a:solidFill>
                      <a:prstDash val="solid"/>
                      <a:round/>
                      <a:headEnd type="none" w="med" len="med"/>
                      <a:tailEnd type="none" w="med" len="med"/>
                    </a:lnT>
                    <a:lnB w="12700">
                      <a:solidFill>
                        <a:schemeClr val="tx2"/>
                      </a:solidFill>
                    </a:lnB>
                    <a:lnTlToBr w="0">
                      <a:noFill/>
                    </a:lnTlToBr>
                    <a:lnBlToTr w="0">
                      <a:noFill/>
                    </a:lnBlToTr>
                    <a:noFill/>
                  </a:tcPr>
                </a:tc>
                <a:extLst>
                  <a:ext uri="{0D108BD9-81ED-4DB2-BD59-A6C34878D82A}">
                    <a16:rowId xmlns:a16="http://schemas.microsoft.com/office/drawing/2014/main" val="1999394823"/>
                  </a:ext>
                </a:extLst>
              </a:tr>
              <a:tr h="637795">
                <a:tc>
                  <a:txBody>
                    <a:bodyPr/>
                    <a:lstStyle/>
                    <a:p>
                      <a:pPr marL="91440" marR="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Key Features of the Solution</a:t>
                      </a:r>
                      <a:endParaRPr kumimoji="0" lang="en-US" sz="1600" b="0" i="0" u="none" strike="noStrike" cap="none" normalizeH="0" baseline="0">
                        <a:ln>
                          <a:noFill/>
                        </a:ln>
                        <a:solidFill>
                          <a:schemeClr val="tx2"/>
                        </a:solidFill>
                        <a:effectLst/>
                        <a:latin typeface="Arial"/>
                        <a:cs typeface="Arial"/>
                      </a:endParaRPr>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defRPr/>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37795">
                <a:tc>
                  <a:txBody>
                    <a:bodyPr/>
                    <a:lstStyle/>
                    <a:p>
                      <a:pPr marL="91440" marR="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Evaluation Metrics</a:t>
                      </a:r>
                      <a:endParaRPr kumimoji="0" lang="en-US" sz="1600" b="0" i="0" u="none" strike="noStrike" cap="none" normalizeH="0" baseline="0">
                        <a:ln>
                          <a:noFill/>
                        </a:ln>
                        <a:solidFill>
                          <a:schemeClr val="tx2"/>
                        </a:solidFill>
                        <a:effectLst/>
                        <a:latin typeface="Arial"/>
                        <a:cs typeface="Arial"/>
                      </a:endParaRPr>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defRPr/>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25038">
                <a:tc>
                  <a:txBody>
                    <a:bodyPr/>
                    <a:lstStyle/>
                    <a:p>
                      <a:pPr marL="91440" marR="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How the Model Works (Demo)</a:t>
                      </a:r>
                      <a:endParaRPr kumimoji="0" lang="en-US"/>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defRPr/>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37795">
                <a:tc>
                  <a:txBody>
                    <a:bodyPr/>
                    <a:lstStyle/>
                    <a:p>
                      <a:pPr marL="91440" marR="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Improvements</a:t>
                      </a:r>
                      <a:endParaRPr kumimoji="0" lang="en-US"/>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defRPr/>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493884"/>
                  </a:ext>
                </a:extLst>
              </a:tr>
              <a:tr h="637795">
                <a:tc>
                  <a:txBody>
                    <a:bodyPr/>
                    <a:lstStyle/>
                    <a:p>
                      <a:pPr marL="91440" marR="0" lvl="0" indent="0" algn="l">
                        <a:lnSpc>
                          <a:spcPct val="106000"/>
                        </a:lnSpc>
                        <a:spcBef>
                          <a:spcPct val="0"/>
                        </a:spcBef>
                        <a:spcAft>
                          <a:spcPct val="0"/>
                        </a:spcAft>
                        <a:buNone/>
                      </a:pPr>
                      <a:r>
                        <a:rPr lang="en-US" sz="1600" b="0" i="0" u="none" strike="noStrike" cap="none" normalizeH="0" baseline="0" noProof="0">
                          <a:ln>
                            <a:noFill/>
                          </a:ln>
                          <a:solidFill>
                            <a:schemeClr val="tx2"/>
                          </a:solidFill>
                          <a:effectLst/>
                          <a:latin typeface="Arial"/>
                        </a:rPr>
                        <a:t>Next Steps</a:t>
                      </a:r>
                      <a:endParaRPr kumimoji="0" lang="en-US" sz="1600" b="0" i="0" u="none" strike="noStrike" cap="none" normalizeH="0" baseline="0">
                        <a:ln>
                          <a:noFill/>
                        </a:ln>
                        <a:solidFill>
                          <a:schemeClr val="tx2"/>
                        </a:solidFill>
                        <a:effectLst/>
                        <a:latin typeface="Arial"/>
                        <a:cs typeface="Arial"/>
                      </a:endParaRPr>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637795">
                <a:tc>
                  <a:txBody>
                    <a:bodyPr/>
                    <a:lstStyle/>
                    <a:p>
                      <a:pPr marL="91440" marR="0" lvl="0" indent="0" algn="l"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pPr>
                      <a:r>
                        <a:rPr kumimoji="0" lang="en-US" sz="1600" b="0" i="0" u="none" strike="noStrike" cap="none" normalizeH="0" baseline="0">
                          <a:ln>
                            <a:noFill/>
                          </a:ln>
                          <a:solidFill>
                            <a:schemeClr val="tx2"/>
                          </a:solidFill>
                          <a:effectLst/>
                          <a:latin typeface="Arial"/>
                          <a:cs typeface="Arial"/>
                        </a:rPr>
                        <a:t>Q&amp;A</a:t>
                      </a:r>
                    </a:p>
                  </a:txBody>
                  <a:tcPr marL="0" marR="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solidFill>
                        <a:schemeClr val="tx1"/>
                      </a:solidFill>
                      <a:prstDash val="solid"/>
                      <a:round/>
                      <a:headEnd type="none" w="med" len="med"/>
                      <a:tailEnd type="none" w="med" len="med"/>
                    </a:lnB>
                    <a:lnTlToBr>
                      <a:noFill/>
                    </a:lnTlToBr>
                    <a:lnBlToTr>
                      <a:noFill/>
                    </a:lnBlToTr>
                    <a:noFill/>
                  </a:tcPr>
                </a:tc>
                <a:tc>
                  <a:txBody>
                    <a:bodyPr/>
                    <a:lstStyle/>
                    <a:p>
                      <a:pPr marL="91440" marR="0" lvl="0" indent="0" algn="r" defTabSz="914400" rtl="0" eaLnBrk="1" fontAlgn="base" latinLnBrk="0" hangingPunct="1">
                        <a:lnSpc>
                          <a:spcPct val="106000"/>
                        </a:lnSpc>
                        <a:spcBef>
                          <a:spcPct val="0"/>
                        </a:spcBef>
                        <a:spcAft>
                          <a:spcPct val="0"/>
                        </a:spcAft>
                        <a:buClr>
                          <a:schemeClr val="tx1"/>
                        </a:buClr>
                        <a:buSzPct val="80000"/>
                        <a:buFont typeface="Wingdings" pitchFamily="2" charset="2"/>
                        <a:buNone/>
                        <a:tabLst>
                          <a:tab pos="3998913" algn="r"/>
                        </a:tabLst>
                      </a:pPr>
                      <a:endParaRPr kumimoji="0" lang="en-US" sz="1600" b="0" i="0" u="none" strike="noStrike" cap="none" normalizeH="0" baseline="0">
                        <a:ln>
                          <a:noFill/>
                        </a:ln>
                        <a:solidFill>
                          <a:schemeClr val="tx2"/>
                        </a:solidFill>
                        <a:effectLst/>
                        <a:latin typeface="Arial"/>
                        <a:cs typeface="Arial"/>
                      </a:endParaRPr>
                    </a:p>
                  </a:txBody>
                  <a:tcPr marL="0" marR="68580" marT="102870" marB="102870" anchor="ctr" horzOverflow="overflow">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91368037"/>
                  </a:ext>
                </a:extLst>
              </a:tr>
            </a:tbl>
          </a:graphicData>
        </a:graphic>
      </p:graphicFrame>
      <p:sp>
        <p:nvSpPr>
          <p:cNvPr id="4" name="Title 4">
            <a:extLst>
              <a:ext uri="{FF2B5EF4-FFF2-40B4-BE49-F238E27FC236}">
                <a16:creationId xmlns:a16="http://schemas.microsoft.com/office/drawing/2014/main" id="{6FEAB125-6F31-FB10-F8D1-4D3155F97827}"/>
              </a:ext>
            </a:extLst>
          </p:cNvPr>
          <p:cNvSpPr txBox="1">
            <a:spLocks/>
          </p:cNvSpPr>
          <p:nvPr/>
        </p:nvSpPr>
        <p:spPr>
          <a:xfrm>
            <a:off x="850490" y="349441"/>
            <a:ext cx="8881812"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TW" sz="2800" b="1">
                <a:solidFill>
                  <a:schemeClr val="tx2"/>
                </a:solidFill>
                <a:latin typeface="Arial"/>
                <a:ea typeface="+mj-lt"/>
                <a:cs typeface="+mj-lt"/>
              </a:rPr>
              <a:t>Agenda</a:t>
            </a:r>
            <a:endParaRPr lang="en-US" altLang="zh-TW" sz="2800" b="1">
              <a:solidFill>
                <a:schemeClr val="tx2"/>
              </a:solidFill>
              <a:latin typeface="Arial"/>
              <a:cs typeface="Arial"/>
            </a:endParaRPr>
          </a:p>
        </p:txBody>
      </p:sp>
    </p:spTree>
    <p:extLst>
      <p:ext uri="{BB962C8B-B14F-4D97-AF65-F5344CB8AC3E}">
        <p14:creationId xmlns:p14="http://schemas.microsoft.com/office/powerpoint/2010/main" val="2834796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571689B9-1B54-4EC8-2F09-6D078714B041}"/>
              </a:ext>
            </a:extLst>
          </p:cNvPr>
          <p:cNvSpPr>
            <a:spLocks noChangeAspect="1"/>
          </p:cNvSpPr>
          <p:nvPr/>
        </p:nvSpPr>
        <p:spPr>
          <a:xfrm>
            <a:off x="2295633" y="1308576"/>
            <a:ext cx="3605106" cy="1460865"/>
          </a:xfrm>
          <a:prstGeom prst="rect">
            <a:avLst/>
          </a:prstGeom>
          <a:solidFill>
            <a:schemeClr val="tx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80000"/>
            <a:r>
              <a:rPr kumimoji="1" lang="en-US" altLang="zh-TW" b="1">
                <a:latin typeface="Arial" panose="020B0604020202020204" pitchFamily="34" charset="0"/>
                <a:cs typeface="Arial" panose="020B0604020202020204" pitchFamily="34" charset="0"/>
              </a:rPr>
              <a:t>Tzu-Ching(Angela) Huang</a:t>
            </a:r>
          </a:p>
          <a:p>
            <a:pPr marL="180000">
              <a:spcBef>
                <a:spcPts val="100"/>
              </a:spcBef>
            </a:pPr>
            <a:r>
              <a:rPr kumimoji="1" lang="en-US" altLang="zh-TW" sz="1600">
                <a:latin typeface="Arial" panose="020B0604020202020204" pitchFamily="34" charset="0"/>
                <a:cs typeface="Arial" panose="020B0604020202020204" pitchFamily="34" charset="0"/>
              </a:rPr>
              <a:t>TEAM LEADER</a:t>
            </a:r>
          </a:p>
          <a:p>
            <a:pPr marL="180000">
              <a:spcBef>
                <a:spcPts val="400"/>
              </a:spcBef>
            </a:pPr>
            <a:r>
              <a:rPr kumimoji="1" lang="en-US" altLang="zh-TW" sz="1600">
                <a:latin typeface="Arial" panose="020B0604020202020204" pitchFamily="34" charset="0"/>
                <a:cs typeface="Arial" panose="020B0604020202020204" pitchFamily="34" charset="0"/>
              </a:rPr>
              <a:t>M.S  Business Analytics</a:t>
            </a:r>
            <a:endParaRPr kumimoji="1" lang="zh-TW" altLang="en-US" sz="1200">
              <a:latin typeface="Arial" panose="020B0604020202020204" pitchFamily="34" charset="0"/>
              <a:cs typeface="Arial" panose="020B0604020202020204" pitchFamily="34" charset="0"/>
            </a:endParaRPr>
          </a:p>
        </p:txBody>
      </p:sp>
      <p:sp>
        <p:nvSpPr>
          <p:cNvPr id="38" name="矩形 37">
            <a:extLst>
              <a:ext uri="{FF2B5EF4-FFF2-40B4-BE49-F238E27FC236}">
                <a16:creationId xmlns:a16="http://schemas.microsoft.com/office/drawing/2014/main" id="{AFD1DDF4-6975-97ED-1D2F-4D3110D59630}"/>
              </a:ext>
            </a:extLst>
          </p:cNvPr>
          <p:cNvSpPr>
            <a:spLocks noChangeAspect="1"/>
          </p:cNvSpPr>
          <p:nvPr/>
        </p:nvSpPr>
        <p:spPr>
          <a:xfrm>
            <a:off x="2295147" y="2983800"/>
            <a:ext cx="3605592" cy="1476000"/>
          </a:xfrm>
          <a:prstGeom prst="rect">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80000"/>
            <a:r>
              <a:rPr kumimoji="1" lang="en-US" altLang="zh-TW" b="1" err="1">
                <a:latin typeface="Arial" panose="020B0604020202020204" pitchFamily="34" charset="0"/>
                <a:cs typeface="Arial" panose="020B0604020202020204" pitchFamily="34" charset="0"/>
              </a:rPr>
              <a:t>Ayush</a:t>
            </a:r>
            <a:r>
              <a:rPr kumimoji="1" lang="en-US" altLang="zh-TW" b="1">
                <a:latin typeface="Arial" panose="020B0604020202020204" pitchFamily="34" charset="0"/>
                <a:cs typeface="Arial" panose="020B0604020202020204" pitchFamily="34" charset="0"/>
              </a:rPr>
              <a:t> Banka </a:t>
            </a:r>
          </a:p>
          <a:p>
            <a:pPr marL="180000">
              <a:spcBef>
                <a:spcPts val="100"/>
              </a:spcBef>
            </a:pPr>
            <a:r>
              <a:rPr kumimoji="1" lang="en-US" altLang="zh-TW" sz="1600">
                <a:latin typeface="Arial" panose="020B0604020202020204" pitchFamily="34" charset="0"/>
                <a:cs typeface="Arial" panose="020B0604020202020204" pitchFamily="34" charset="0"/>
              </a:rPr>
              <a:t>TEAM MEMBER</a:t>
            </a:r>
          </a:p>
          <a:p>
            <a:pPr marL="180000">
              <a:spcBef>
                <a:spcPts val="400"/>
              </a:spcBef>
            </a:pPr>
            <a:r>
              <a:rPr kumimoji="1" lang="en-US" altLang="zh-TW" sz="1600">
                <a:latin typeface="Arial" panose="020B0604020202020204" pitchFamily="34" charset="0"/>
                <a:cs typeface="Arial" panose="020B0604020202020204" pitchFamily="34" charset="0"/>
              </a:rPr>
              <a:t>M.S  Business Analytics</a:t>
            </a:r>
            <a:endParaRPr kumimoji="1" lang="zh-TW" altLang="en-US" sz="1200">
              <a:latin typeface="Arial" panose="020B0604020202020204" pitchFamily="34" charset="0"/>
              <a:cs typeface="Arial" panose="020B0604020202020204" pitchFamily="34" charset="0"/>
            </a:endParaRPr>
          </a:p>
        </p:txBody>
      </p:sp>
      <p:sp>
        <p:nvSpPr>
          <p:cNvPr id="42" name="矩形 41">
            <a:extLst>
              <a:ext uri="{FF2B5EF4-FFF2-40B4-BE49-F238E27FC236}">
                <a16:creationId xmlns:a16="http://schemas.microsoft.com/office/drawing/2014/main" id="{9BBB437B-B4BC-ED6E-E26A-BC1D43DB9385}"/>
              </a:ext>
            </a:extLst>
          </p:cNvPr>
          <p:cNvSpPr>
            <a:spLocks noChangeAspect="1"/>
          </p:cNvSpPr>
          <p:nvPr/>
        </p:nvSpPr>
        <p:spPr>
          <a:xfrm>
            <a:off x="2295147" y="4666590"/>
            <a:ext cx="3605592" cy="1476000"/>
          </a:xfrm>
          <a:prstGeom prst="rect">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80000"/>
            <a:r>
              <a:rPr kumimoji="1" lang="en-US" altLang="zh-TW" b="1" dirty="0">
                <a:latin typeface="Arial" panose="020B0604020202020204" pitchFamily="34" charset="0"/>
                <a:cs typeface="Arial" panose="020B0604020202020204" pitchFamily="34" charset="0"/>
              </a:rPr>
              <a:t>Shatakshi Bhatnagar </a:t>
            </a:r>
          </a:p>
          <a:p>
            <a:pPr marL="180000">
              <a:spcBef>
                <a:spcPts val="100"/>
              </a:spcBef>
            </a:pPr>
            <a:r>
              <a:rPr kumimoji="1" lang="en-US" altLang="zh-TW" sz="1600" dirty="0">
                <a:latin typeface="Arial" panose="020B0604020202020204" pitchFamily="34" charset="0"/>
                <a:cs typeface="Arial" panose="020B0604020202020204" pitchFamily="34" charset="0"/>
              </a:rPr>
              <a:t>TECHNICAL TEAM LEADER</a:t>
            </a:r>
          </a:p>
          <a:p>
            <a:pPr marL="180000">
              <a:spcBef>
                <a:spcPts val="100"/>
              </a:spcBef>
            </a:pPr>
            <a:r>
              <a:rPr kumimoji="1" lang="en-US" altLang="zh-TW" sz="1600" dirty="0">
                <a:latin typeface="Arial" panose="020B0604020202020204" pitchFamily="34" charset="0"/>
                <a:cs typeface="Arial" panose="020B0604020202020204" pitchFamily="34" charset="0"/>
              </a:rPr>
              <a:t>M.S  Business Analytics</a:t>
            </a:r>
            <a:endParaRPr kumimoji="1" lang="zh-TW" altLang="en-US" sz="1200" dirty="0">
              <a:latin typeface="Arial" panose="020B0604020202020204" pitchFamily="34" charset="0"/>
              <a:cs typeface="Arial" panose="020B0604020202020204" pitchFamily="34" charset="0"/>
            </a:endParaRPr>
          </a:p>
        </p:txBody>
      </p:sp>
      <p:grpSp>
        <p:nvGrpSpPr>
          <p:cNvPr id="43" name="群組 42">
            <a:extLst>
              <a:ext uri="{FF2B5EF4-FFF2-40B4-BE49-F238E27FC236}">
                <a16:creationId xmlns:a16="http://schemas.microsoft.com/office/drawing/2014/main" id="{BB08AD61-7C7D-6AFB-A7B5-E48D9C7650EB}"/>
              </a:ext>
            </a:extLst>
          </p:cNvPr>
          <p:cNvGrpSpPr/>
          <p:nvPr/>
        </p:nvGrpSpPr>
        <p:grpSpPr>
          <a:xfrm>
            <a:off x="6291261" y="1274568"/>
            <a:ext cx="5078572" cy="1483568"/>
            <a:chOff x="428625" y="1285874"/>
            <a:chExt cx="5078572" cy="1483568"/>
          </a:xfrm>
        </p:grpSpPr>
        <p:sp>
          <p:nvSpPr>
            <p:cNvPr id="44" name="矩形 43">
              <a:extLst>
                <a:ext uri="{FF2B5EF4-FFF2-40B4-BE49-F238E27FC236}">
                  <a16:creationId xmlns:a16="http://schemas.microsoft.com/office/drawing/2014/main" id="{42F7149E-E381-6CBB-279E-2E1408E80145}"/>
                </a:ext>
              </a:extLst>
            </p:cNvPr>
            <p:cNvSpPr>
              <a:spLocks noChangeAspect="1"/>
            </p:cNvSpPr>
            <p:nvPr/>
          </p:nvSpPr>
          <p:spPr>
            <a:xfrm>
              <a:off x="428625" y="1285874"/>
              <a:ext cx="1476000" cy="147600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5" name="矩形 44">
              <a:extLst>
                <a:ext uri="{FF2B5EF4-FFF2-40B4-BE49-F238E27FC236}">
                  <a16:creationId xmlns:a16="http://schemas.microsoft.com/office/drawing/2014/main" id="{E528D300-8528-447E-2ED8-C2C598D83258}"/>
                </a:ext>
              </a:extLst>
            </p:cNvPr>
            <p:cNvSpPr>
              <a:spLocks noChangeAspect="1"/>
            </p:cNvSpPr>
            <p:nvPr/>
          </p:nvSpPr>
          <p:spPr>
            <a:xfrm>
              <a:off x="1904625" y="1293442"/>
              <a:ext cx="3602572" cy="1476000"/>
            </a:xfrm>
            <a:prstGeom prst="rect">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80000"/>
              <a:r>
                <a:rPr kumimoji="1" lang="en-US" altLang="zh-TW" b="1" err="1">
                  <a:latin typeface="Arial" panose="020B0604020202020204" pitchFamily="34" charset="0"/>
                  <a:cs typeface="Arial" panose="020B0604020202020204" pitchFamily="34" charset="0"/>
                </a:rPr>
                <a:t>Hibah</a:t>
              </a:r>
              <a:r>
                <a:rPr kumimoji="1" lang="en-US" altLang="zh-TW" b="1">
                  <a:latin typeface="Arial" panose="020B0604020202020204" pitchFamily="34" charset="0"/>
                  <a:cs typeface="Arial" panose="020B0604020202020204" pitchFamily="34" charset="0"/>
                </a:rPr>
                <a:t> Mariam </a:t>
              </a:r>
            </a:p>
            <a:p>
              <a:pPr marL="180000">
                <a:spcBef>
                  <a:spcPts val="100"/>
                </a:spcBef>
              </a:pPr>
              <a:r>
                <a:rPr kumimoji="1" lang="en-US" altLang="zh-TW" sz="1600">
                  <a:latin typeface="Arial" panose="020B0604020202020204" pitchFamily="34" charset="0"/>
                  <a:cs typeface="Arial" panose="020B0604020202020204" pitchFamily="34" charset="0"/>
                </a:rPr>
                <a:t>TEAM MEMBER</a:t>
              </a:r>
            </a:p>
            <a:p>
              <a:pPr marL="180000">
                <a:spcBef>
                  <a:spcPts val="400"/>
                </a:spcBef>
              </a:pPr>
              <a:r>
                <a:rPr kumimoji="1" lang="en-US" altLang="zh-TW" sz="1600">
                  <a:latin typeface="Arial" panose="020B0604020202020204" pitchFamily="34" charset="0"/>
                  <a:cs typeface="Arial" panose="020B0604020202020204" pitchFamily="34" charset="0"/>
                </a:rPr>
                <a:t>M.S  Business Analytics</a:t>
              </a:r>
              <a:endParaRPr kumimoji="1" lang="zh-TW" altLang="en-US" sz="1200">
                <a:latin typeface="Arial" panose="020B0604020202020204" pitchFamily="34" charset="0"/>
                <a:cs typeface="Arial" panose="020B0604020202020204" pitchFamily="34" charset="0"/>
              </a:endParaRPr>
            </a:p>
          </p:txBody>
        </p:sp>
      </p:grpSp>
      <p:grpSp>
        <p:nvGrpSpPr>
          <p:cNvPr id="46" name="群組 45">
            <a:extLst>
              <a:ext uri="{FF2B5EF4-FFF2-40B4-BE49-F238E27FC236}">
                <a16:creationId xmlns:a16="http://schemas.microsoft.com/office/drawing/2014/main" id="{38EE862C-2E70-021D-56D8-B0B94C90EE44}"/>
              </a:ext>
            </a:extLst>
          </p:cNvPr>
          <p:cNvGrpSpPr/>
          <p:nvPr/>
        </p:nvGrpSpPr>
        <p:grpSpPr>
          <a:xfrm>
            <a:off x="6291261" y="2968664"/>
            <a:ext cx="5078572" cy="1483568"/>
            <a:chOff x="428625" y="1285874"/>
            <a:chExt cx="5078572" cy="1483568"/>
          </a:xfrm>
        </p:grpSpPr>
        <p:sp>
          <p:nvSpPr>
            <p:cNvPr id="47" name="矩形 46">
              <a:extLst>
                <a:ext uri="{FF2B5EF4-FFF2-40B4-BE49-F238E27FC236}">
                  <a16:creationId xmlns:a16="http://schemas.microsoft.com/office/drawing/2014/main" id="{CAD01F4E-5492-2278-18A4-4F768C3C08F0}"/>
                </a:ext>
              </a:extLst>
            </p:cNvPr>
            <p:cNvSpPr>
              <a:spLocks noChangeAspect="1"/>
            </p:cNvSpPr>
            <p:nvPr/>
          </p:nvSpPr>
          <p:spPr>
            <a:xfrm>
              <a:off x="428625" y="1285874"/>
              <a:ext cx="1476000" cy="147600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8" name="矩形 47">
              <a:extLst>
                <a:ext uri="{FF2B5EF4-FFF2-40B4-BE49-F238E27FC236}">
                  <a16:creationId xmlns:a16="http://schemas.microsoft.com/office/drawing/2014/main" id="{5BAF6F62-5A6C-9C51-C857-693685386B8F}"/>
                </a:ext>
              </a:extLst>
            </p:cNvPr>
            <p:cNvSpPr>
              <a:spLocks noChangeAspect="1"/>
            </p:cNvSpPr>
            <p:nvPr/>
          </p:nvSpPr>
          <p:spPr>
            <a:xfrm>
              <a:off x="1904625" y="1293442"/>
              <a:ext cx="3602572" cy="1476000"/>
            </a:xfrm>
            <a:prstGeom prst="rect">
              <a:avLst/>
            </a:prstGeom>
            <a:solidFill>
              <a:schemeClr val="tx2"/>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80000"/>
              <a:r>
                <a:rPr kumimoji="1" lang="en-US" altLang="zh-TW" b="1" err="1">
                  <a:latin typeface="Arial" panose="020B0604020202020204" pitchFamily="34" charset="0"/>
                  <a:cs typeface="Arial" panose="020B0604020202020204" pitchFamily="34" charset="0"/>
                </a:rPr>
                <a:t>Jinlin</a:t>
              </a:r>
              <a:r>
                <a:rPr kumimoji="1" lang="en-US" altLang="zh-TW" b="1">
                  <a:latin typeface="Arial" panose="020B0604020202020204" pitchFamily="34" charset="0"/>
                  <a:cs typeface="Arial" panose="020B0604020202020204" pitchFamily="34" charset="0"/>
                </a:rPr>
                <a:t> Wang </a:t>
              </a:r>
            </a:p>
            <a:p>
              <a:pPr marL="180000">
                <a:spcBef>
                  <a:spcPts val="100"/>
                </a:spcBef>
              </a:pPr>
              <a:r>
                <a:rPr kumimoji="1" lang="en-US" altLang="zh-TW" sz="1600">
                  <a:latin typeface="Arial" panose="020B0604020202020204" pitchFamily="34" charset="0"/>
                  <a:cs typeface="Arial" panose="020B0604020202020204" pitchFamily="34" charset="0"/>
                </a:rPr>
                <a:t>TEAM MEMBER</a:t>
              </a:r>
            </a:p>
            <a:p>
              <a:pPr marL="180000">
                <a:spcBef>
                  <a:spcPts val="400"/>
                </a:spcBef>
              </a:pPr>
              <a:r>
                <a:rPr kumimoji="1" lang="en-US" altLang="zh-TW" sz="1600">
                  <a:latin typeface="Arial" panose="020B0604020202020204" pitchFamily="34" charset="0"/>
                  <a:cs typeface="Arial" panose="020B0604020202020204" pitchFamily="34" charset="0"/>
                </a:rPr>
                <a:t>M.S  Business Analytics</a:t>
              </a:r>
              <a:endParaRPr kumimoji="1" lang="zh-TW" altLang="en-US" sz="1200">
                <a:latin typeface="Arial" panose="020B0604020202020204" pitchFamily="34" charset="0"/>
                <a:cs typeface="Arial" panose="020B0604020202020204" pitchFamily="34" charset="0"/>
              </a:endParaRPr>
            </a:p>
          </p:txBody>
        </p:sp>
      </p:grpSp>
      <p:pic>
        <p:nvPicPr>
          <p:cNvPr id="5" name="圖片 4">
            <a:extLst>
              <a:ext uri="{FF2B5EF4-FFF2-40B4-BE49-F238E27FC236}">
                <a16:creationId xmlns:a16="http://schemas.microsoft.com/office/drawing/2014/main" id="{BB14C971-74D3-BCEE-AF82-C63A9677BEA8}"/>
              </a:ext>
            </a:extLst>
          </p:cNvPr>
          <p:cNvPicPr>
            <a:picLocks noChangeAspect="1"/>
          </p:cNvPicPr>
          <p:nvPr/>
        </p:nvPicPr>
        <p:blipFill rotWithShape="1">
          <a:blip r:embed="rId3"/>
          <a:srcRect t="1828" b="31448"/>
          <a:stretch/>
        </p:blipFill>
        <p:spPr>
          <a:xfrm>
            <a:off x="822167" y="1297226"/>
            <a:ext cx="1476000" cy="1476000"/>
          </a:xfrm>
          <a:prstGeom prst="rect">
            <a:avLst/>
          </a:prstGeom>
        </p:spPr>
      </p:pic>
      <p:pic>
        <p:nvPicPr>
          <p:cNvPr id="6" name="Picture 5" descr="A person in a blue suit&#10;&#10;Description automatically generated">
            <a:extLst>
              <a:ext uri="{FF2B5EF4-FFF2-40B4-BE49-F238E27FC236}">
                <a16:creationId xmlns:a16="http://schemas.microsoft.com/office/drawing/2014/main" id="{6F226362-1285-3363-108B-451125D5FEA2}"/>
              </a:ext>
            </a:extLst>
          </p:cNvPr>
          <p:cNvPicPr>
            <a:picLocks noChangeAspect="1"/>
          </p:cNvPicPr>
          <p:nvPr/>
        </p:nvPicPr>
        <p:blipFill>
          <a:blip r:embed="rId4"/>
          <a:stretch>
            <a:fillRect/>
          </a:stretch>
        </p:blipFill>
        <p:spPr>
          <a:xfrm>
            <a:off x="820525" y="4657397"/>
            <a:ext cx="1471450" cy="1484586"/>
          </a:xfrm>
          <a:prstGeom prst="rect">
            <a:avLst/>
          </a:prstGeom>
        </p:spPr>
      </p:pic>
      <p:pic>
        <p:nvPicPr>
          <p:cNvPr id="7" name="Picture 6" descr="A person in a suit">
            <a:extLst>
              <a:ext uri="{FF2B5EF4-FFF2-40B4-BE49-F238E27FC236}">
                <a16:creationId xmlns:a16="http://schemas.microsoft.com/office/drawing/2014/main" id="{75AFE58E-3295-B2F4-BB0D-4DB7A4399C45}"/>
              </a:ext>
            </a:extLst>
          </p:cNvPr>
          <p:cNvPicPr>
            <a:picLocks noChangeAspect="1"/>
          </p:cNvPicPr>
          <p:nvPr/>
        </p:nvPicPr>
        <p:blipFill rotWithShape="1">
          <a:blip r:embed="rId5"/>
          <a:srcRect l="6470" r="6933"/>
          <a:stretch/>
        </p:blipFill>
        <p:spPr>
          <a:xfrm>
            <a:off x="820524" y="2982754"/>
            <a:ext cx="1471451" cy="1460864"/>
          </a:xfrm>
          <a:prstGeom prst="rect">
            <a:avLst/>
          </a:prstGeom>
        </p:spPr>
      </p:pic>
      <p:pic>
        <p:nvPicPr>
          <p:cNvPr id="8" name="图片 7" descr="女人戴着眼镜&#10;&#10;已自动生成说明">
            <a:extLst>
              <a:ext uri="{FF2B5EF4-FFF2-40B4-BE49-F238E27FC236}">
                <a16:creationId xmlns:a16="http://schemas.microsoft.com/office/drawing/2014/main" id="{37B46044-A66F-715C-623A-3456F442689C}"/>
              </a:ext>
            </a:extLst>
          </p:cNvPr>
          <p:cNvPicPr>
            <a:picLocks noChangeAspect="1"/>
          </p:cNvPicPr>
          <p:nvPr/>
        </p:nvPicPr>
        <p:blipFill>
          <a:blip r:embed="rId6"/>
          <a:stretch>
            <a:fillRect/>
          </a:stretch>
        </p:blipFill>
        <p:spPr>
          <a:xfrm>
            <a:off x="6292895" y="2984665"/>
            <a:ext cx="1476575" cy="1482437"/>
          </a:xfrm>
          <a:prstGeom prst="rect">
            <a:avLst/>
          </a:prstGeom>
        </p:spPr>
      </p:pic>
      <p:pic>
        <p:nvPicPr>
          <p:cNvPr id="3" name="Picture 2" descr="A person smiling at the camera&#10;&#10;Description automatically generated">
            <a:extLst>
              <a:ext uri="{FF2B5EF4-FFF2-40B4-BE49-F238E27FC236}">
                <a16:creationId xmlns:a16="http://schemas.microsoft.com/office/drawing/2014/main" id="{8684C7C6-9A71-6DD9-7E07-2F70AA2B4463}"/>
              </a:ext>
            </a:extLst>
          </p:cNvPr>
          <p:cNvPicPr>
            <a:picLocks noChangeAspect="1"/>
          </p:cNvPicPr>
          <p:nvPr/>
        </p:nvPicPr>
        <p:blipFill rotWithShape="1">
          <a:blip r:embed="rId7"/>
          <a:srcRect l="7394" t="30670" r="7582" b="500"/>
          <a:stretch/>
        </p:blipFill>
        <p:spPr>
          <a:xfrm>
            <a:off x="6291261" y="1273908"/>
            <a:ext cx="1481104" cy="1501215"/>
          </a:xfrm>
          <a:prstGeom prst="rect">
            <a:avLst/>
          </a:prstGeom>
        </p:spPr>
      </p:pic>
      <p:sp>
        <p:nvSpPr>
          <p:cNvPr id="9" name="投影片編號版面配置區 8">
            <a:extLst>
              <a:ext uri="{FF2B5EF4-FFF2-40B4-BE49-F238E27FC236}">
                <a16:creationId xmlns:a16="http://schemas.microsoft.com/office/drawing/2014/main" id="{21CB5ADB-766B-442B-F7F8-77CFFFE99B1B}"/>
              </a:ext>
            </a:extLst>
          </p:cNvPr>
          <p:cNvSpPr>
            <a:spLocks noGrp="1"/>
          </p:cNvSpPr>
          <p:nvPr>
            <p:ph type="sldNum" sz="quarter" idx="12"/>
          </p:nvPr>
        </p:nvSpPr>
        <p:spPr/>
        <p:txBody>
          <a:bodyPr/>
          <a:lstStyle/>
          <a:p>
            <a:fld id="{E4DF0522-32A1-654C-9B3C-8FD252C159B6}" type="slidenum">
              <a:rPr kumimoji="1" lang="zh-TW" altLang="en-US" smtClean="0"/>
              <a:t>3</a:t>
            </a:fld>
            <a:endParaRPr kumimoji="1" lang="zh-TW" altLang="en-US"/>
          </a:p>
        </p:txBody>
      </p:sp>
      <p:sp>
        <p:nvSpPr>
          <p:cNvPr id="10" name="Title 4">
            <a:extLst>
              <a:ext uri="{FF2B5EF4-FFF2-40B4-BE49-F238E27FC236}">
                <a16:creationId xmlns:a16="http://schemas.microsoft.com/office/drawing/2014/main" id="{E1D4A5C1-C415-12A3-267D-B4D083705006}"/>
              </a:ext>
            </a:extLst>
          </p:cNvPr>
          <p:cNvSpPr txBox="1">
            <a:spLocks/>
          </p:cNvSpPr>
          <p:nvPr/>
        </p:nvSpPr>
        <p:spPr>
          <a:xfrm>
            <a:off x="850490" y="349441"/>
            <a:ext cx="8881812"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TW" sz="2800" b="1">
                <a:solidFill>
                  <a:schemeClr val="tx2"/>
                </a:solidFill>
                <a:latin typeface="Arial"/>
                <a:ea typeface="+mj-lt"/>
                <a:cs typeface="+mj-lt"/>
              </a:rPr>
              <a:t>Team Introduction</a:t>
            </a:r>
            <a:endParaRPr lang="en-US" altLang="zh-TW" sz="2800" b="1">
              <a:solidFill>
                <a:schemeClr val="tx2"/>
              </a:solidFill>
              <a:latin typeface="Arial"/>
              <a:cs typeface="Arial"/>
            </a:endParaRPr>
          </a:p>
        </p:txBody>
      </p:sp>
    </p:spTree>
    <p:extLst>
      <p:ext uri="{BB962C8B-B14F-4D97-AF65-F5344CB8AC3E}">
        <p14:creationId xmlns:p14="http://schemas.microsoft.com/office/powerpoint/2010/main" val="1665442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2236510" cy="646331"/>
          </a:xfrm>
          <a:prstGeom prst="rect">
            <a:avLst/>
          </a:prstGeom>
          <a:noFill/>
        </p:spPr>
        <p:txBody>
          <a:bodyPr wrap="none" lIns="91440" tIns="45720" rIns="91440" bIns="45720" rtlCol="0" anchor="t">
            <a:spAutoFit/>
          </a:bodyPr>
          <a:lstStyle/>
          <a:p>
            <a:r>
              <a:rPr lang="en-US" altLang="zh-TW" sz="3600" b="1">
                <a:solidFill>
                  <a:schemeClr val="bg1"/>
                </a:solidFill>
                <a:latin typeface="Arial"/>
                <a:ea typeface="新細明體"/>
                <a:cs typeface="Arial"/>
              </a:rPr>
              <a:t>Overview</a:t>
            </a:r>
            <a:endParaRPr lang="en-US"/>
          </a:p>
        </p:txBody>
      </p:sp>
    </p:spTree>
    <p:extLst>
      <p:ext uri="{BB962C8B-B14F-4D97-AF65-F5344CB8AC3E}">
        <p14:creationId xmlns:p14="http://schemas.microsoft.com/office/powerpoint/2010/main" val="2397265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Top Corners Rounded 25">
            <a:extLst>
              <a:ext uri="{FF2B5EF4-FFF2-40B4-BE49-F238E27FC236}">
                <a16:creationId xmlns:a16="http://schemas.microsoft.com/office/drawing/2014/main" id="{8374C235-ED4E-C78E-261C-9125C8923E77}"/>
              </a:ext>
            </a:extLst>
          </p:cNvPr>
          <p:cNvSpPr/>
          <p:nvPr/>
        </p:nvSpPr>
        <p:spPr>
          <a:xfrm>
            <a:off x="844079" y="1438498"/>
            <a:ext cx="10507640" cy="380245"/>
          </a:xfrm>
          <a:prstGeom prst="round2SameRect">
            <a:avLst/>
          </a:prstGeom>
          <a:solidFill>
            <a:schemeClr val="tx2">
              <a:lumMod val="10000"/>
              <a:lumOff val="90000"/>
            </a:schemeClr>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2"/>
                </a:solidFill>
                <a:latin typeface="Arial"/>
                <a:ea typeface="Calibri"/>
                <a:cs typeface="Calibri"/>
              </a:rPr>
              <a:t>Objective</a:t>
            </a:r>
            <a:endParaRPr lang="en-US" sz="2000" b="1">
              <a:solidFill>
                <a:schemeClr val="tx2"/>
              </a:solidFill>
              <a:latin typeface="Arial"/>
              <a:cs typeface="Arial"/>
            </a:endParaRPr>
          </a:p>
        </p:txBody>
      </p:sp>
      <p:sp>
        <p:nvSpPr>
          <p:cNvPr id="27" name="Rectangle: Top Corners Rounded 26">
            <a:extLst>
              <a:ext uri="{FF2B5EF4-FFF2-40B4-BE49-F238E27FC236}">
                <a16:creationId xmlns:a16="http://schemas.microsoft.com/office/drawing/2014/main" id="{8DB6C63A-7F79-7F43-64F9-B7C64DE5BE42}"/>
              </a:ext>
            </a:extLst>
          </p:cNvPr>
          <p:cNvSpPr/>
          <p:nvPr/>
        </p:nvSpPr>
        <p:spPr>
          <a:xfrm>
            <a:off x="861011" y="3679463"/>
            <a:ext cx="10479419" cy="402823"/>
          </a:xfrm>
          <a:prstGeom prst="round2Same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2"/>
                </a:solidFill>
                <a:latin typeface="Arial"/>
                <a:ea typeface="Calibri"/>
                <a:cs typeface="Calibri"/>
              </a:rPr>
              <a:t>Solution Overview</a:t>
            </a:r>
            <a:endParaRPr lang="en-US" sz="2000" b="1">
              <a:solidFill>
                <a:schemeClr val="tx2"/>
              </a:solidFill>
              <a:latin typeface="Arial"/>
              <a:cs typeface="Arial"/>
            </a:endParaRPr>
          </a:p>
        </p:txBody>
      </p:sp>
      <p:graphicFrame>
        <p:nvGraphicFramePr>
          <p:cNvPr id="29" name="Table 28">
            <a:extLst>
              <a:ext uri="{FF2B5EF4-FFF2-40B4-BE49-F238E27FC236}">
                <a16:creationId xmlns:a16="http://schemas.microsoft.com/office/drawing/2014/main" id="{A2D34E9D-22F3-9AAD-2588-D24F5ED7322F}"/>
              </a:ext>
            </a:extLst>
          </p:cNvPr>
          <p:cNvGraphicFramePr>
            <a:graphicFrameLocks noGrp="1"/>
          </p:cNvGraphicFramePr>
          <p:nvPr>
            <p:extLst>
              <p:ext uri="{D42A27DB-BD31-4B8C-83A1-F6EECF244321}">
                <p14:modId xmlns:p14="http://schemas.microsoft.com/office/powerpoint/2010/main" val="2301509100"/>
              </p:ext>
            </p:extLst>
          </p:nvPr>
        </p:nvGraphicFramePr>
        <p:xfrm>
          <a:off x="852311" y="1817510"/>
          <a:ext cx="10514372" cy="963265"/>
        </p:xfrm>
        <a:graphic>
          <a:graphicData uri="http://schemas.openxmlformats.org/drawingml/2006/table">
            <a:tbl>
              <a:tblPr firstRow="1" bandRow="1">
                <a:tableStyleId>{5C22544A-7EE6-4342-B048-85BDC9FD1C3A}</a:tableStyleId>
              </a:tblPr>
              <a:tblGrid>
                <a:gridCol w="2628593">
                  <a:extLst>
                    <a:ext uri="{9D8B030D-6E8A-4147-A177-3AD203B41FA5}">
                      <a16:colId xmlns:a16="http://schemas.microsoft.com/office/drawing/2014/main" val="3693376496"/>
                    </a:ext>
                  </a:extLst>
                </a:gridCol>
                <a:gridCol w="2628593">
                  <a:extLst>
                    <a:ext uri="{9D8B030D-6E8A-4147-A177-3AD203B41FA5}">
                      <a16:colId xmlns:a16="http://schemas.microsoft.com/office/drawing/2014/main" val="2438357221"/>
                    </a:ext>
                  </a:extLst>
                </a:gridCol>
                <a:gridCol w="2628593">
                  <a:extLst>
                    <a:ext uri="{9D8B030D-6E8A-4147-A177-3AD203B41FA5}">
                      <a16:colId xmlns:a16="http://schemas.microsoft.com/office/drawing/2014/main" val="3245045999"/>
                    </a:ext>
                  </a:extLst>
                </a:gridCol>
                <a:gridCol w="2628593">
                  <a:extLst>
                    <a:ext uri="{9D8B030D-6E8A-4147-A177-3AD203B41FA5}">
                      <a16:colId xmlns:a16="http://schemas.microsoft.com/office/drawing/2014/main" val="3240914472"/>
                    </a:ext>
                  </a:extLst>
                </a:gridCol>
              </a:tblGrid>
              <a:tr h="963265">
                <a:tc>
                  <a:txBody>
                    <a:bodyPr/>
                    <a:lstStyle/>
                    <a:p>
                      <a:pPr marL="285750" lvl="0" indent="-285750">
                        <a:buFont typeface="Arial"/>
                        <a:buChar char="•"/>
                      </a:pPr>
                      <a:r>
                        <a:rPr lang="en-US" sz="1400" b="1" i="0" u="none" strike="noStrike" noProof="0">
                          <a:latin typeface="Arial"/>
                        </a:rPr>
                        <a:t>Streamline Recruitment:</a:t>
                      </a:r>
                      <a:r>
                        <a:rPr lang="en-US" sz="1400" b="0" i="0" u="none" strike="noStrike" noProof="0">
                          <a:latin typeface="Arial"/>
                        </a:rPr>
                        <a:t> Automate resume matching to save time</a:t>
                      </a:r>
                      <a:endParaRPr lang="en-US" sz="1400">
                        <a:latin typeface="Arial"/>
                      </a:endParaRPr>
                    </a:p>
                  </a:txBody>
                  <a:tcPr anchor="ctr">
                    <a:solidFill>
                      <a:schemeClr val="tx2"/>
                    </a:solidFill>
                  </a:tcPr>
                </a:tc>
                <a:tc>
                  <a:txBody>
                    <a:bodyPr/>
                    <a:lstStyle/>
                    <a:p>
                      <a:pPr marL="285750" lvl="0" indent="-285750">
                        <a:buFont typeface="Arial"/>
                        <a:buChar char="•"/>
                      </a:pPr>
                      <a:r>
                        <a:rPr lang="en-US" sz="1400" b="1" i="0" u="none" strike="noStrike" noProof="0">
                          <a:latin typeface="Arial"/>
                        </a:rPr>
                        <a:t>Increase Accuracy:</a:t>
                      </a:r>
                      <a:r>
                        <a:rPr lang="en-US" sz="1400" b="0" i="0" u="none" strike="noStrike" noProof="0">
                          <a:latin typeface="Arial"/>
                        </a:rPr>
                        <a:t> Rank candidates based on job relevance</a:t>
                      </a:r>
                      <a:endParaRPr lang="en-US" sz="1400">
                        <a:latin typeface="Arial"/>
                      </a:endParaRPr>
                    </a:p>
                  </a:txBody>
                  <a:tcPr anchor="ctr">
                    <a:solidFill>
                      <a:schemeClr val="tx2"/>
                    </a:solidFill>
                  </a:tcPr>
                </a:tc>
                <a:tc>
                  <a:txBody>
                    <a:bodyPr/>
                    <a:lstStyle/>
                    <a:p>
                      <a:pPr marL="285750" lvl="0" indent="-285750">
                        <a:buFont typeface="Arial"/>
                        <a:buChar char="•"/>
                      </a:pPr>
                      <a:r>
                        <a:rPr lang="en-US" sz="1400" b="1" i="0" u="none" strike="noStrike" noProof="0">
                          <a:latin typeface="Arial"/>
                        </a:rPr>
                        <a:t>Enhance Scalability:</a:t>
                      </a:r>
                      <a:r>
                        <a:rPr lang="en-US" sz="1400" b="0" i="0" u="none" strike="noStrike" noProof="0">
                          <a:latin typeface="Arial"/>
                        </a:rPr>
                        <a:t> Handle high volumes of resumes</a:t>
                      </a:r>
                      <a:endParaRPr lang="en-US" sz="1400">
                        <a:latin typeface="Arial"/>
                      </a:endParaRPr>
                    </a:p>
                  </a:txBody>
                  <a:tcPr anchor="ctr">
                    <a:solidFill>
                      <a:schemeClr val="tx2"/>
                    </a:solidFill>
                  </a:tcPr>
                </a:tc>
                <a:tc>
                  <a:txBody>
                    <a:bodyPr/>
                    <a:lstStyle/>
                    <a:p>
                      <a:pPr marL="285750" lvl="0" indent="-285750">
                        <a:buFont typeface="Arial"/>
                        <a:buChar char="•"/>
                      </a:pPr>
                      <a:r>
                        <a:rPr lang="en-US" sz="1400" b="1" i="0" u="none" strike="noStrike" noProof="0">
                          <a:latin typeface="Arial"/>
                        </a:rPr>
                        <a:t>Ensure Consistency:</a:t>
                      </a:r>
                      <a:r>
                        <a:rPr lang="en-US" sz="1400" b="0" i="0" u="none" strike="noStrike" noProof="0">
                          <a:latin typeface="Arial"/>
                        </a:rPr>
                        <a:t> Standardize resume evaluation</a:t>
                      </a:r>
                      <a:endParaRPr lang="en-US" sz="1400">
                        <a:latin typeface="Arial"/>
                      </a:endParaRPr>
                    </a:p>
                  </a:txBody>
                  <a:tcPr anchor="ctr">
                    <a:solidFill>
                      <a:schemeClr val="tx2"/>
                    </a:solidFill>
                  </a:tcPr>
                </a:tc>
                <a:extLst>
                  <a:ext uri="{0D108BD9-81ED-4DB2-BD59-A6C34878D82A}">
                    <a16:rowId xmlns:a16="http://schemas.microsoft.com/office/drawing/2014/main" val="1431261423"/>
                  </a:ext>
                </a:extLst>
              </a:tr>
            </a:tbl>
          </a:graphicData>
        </a:graphic>
      </p:graphicFrame>
      <p:graphicFrame>
        <p:nvGraphicFramePr>
          <p:cNvPr id="31" name="Table 30">
            <a:extLst>
              <a:ext uri="{FF2B5EF4-FFF2-40B4-BE49-F238E27FC236}">
                <a16:creationId xmlns:a16="http://schemas.microsoft.com/office/drawing/2014/main" id="{19AFCA82-0836-3455-48C5-990811F9C97A}"/>
              </a:ext>
            </a:extLst>
          </p:cNvPr>
          <p:cNvGraphicFramePr>
            <a:graphicFrameLocks noGrp="1"/>
          </p:cNvGraphicFramePr>
          <p:nvPr>
            <p:extLst>
              <p:ext uri="{D42A27DB-BD31-4B8C-83A1-F6EECF244321}">
                <p14:modId xmlns:p14="http://schemas.microsoft.com/office/powerpoint/2010/main" val="75448079"/>
              </p:ext>
            </p:extLst>
          </p:nvPr>
        </p:nvGraphicFramePr>
        <p:xfrm>
          <a:off x="841022" y="4080933"/>
          <a:ext cx="10503648" cy="974889"/>
        </p:xfrm>
        <a:graphic>
          <a:graphicData uri="http://schemas.openxmlformats.org/drawingml/2006/table">
            <a:tbl>
              <a:tblPr firstRow="1" bandRow="1">
                <a:tableStyleId>{5C22544A-7EE6-4342-B048-85BDC9FD1C3A}</a:tableStyleId>
              </a:tblPr>
              <a:tblGrid>
                <a:gridCol w="2625912">
                  <a:extLst>
                    <a:ext uri="{9D8B030D-6E8A-4147-A177-3AD203B41FA5}">
                      <a16:colId xmlns:a16="http://schemas.microsoft.com/office/drawing/2014/main" val="2156136684"/>
                    </a:ext>
                  </a:extLst>
                </a:gridCol>
                <a:gridCol w="2625912">
                  <a:extLst>
                    <a:ext uri="{9D8B030D-6E8A-4147-A177-3AD203B41FA5}">
                      <a16:colId xmlns:a16="http://schemas.microsoft.com/office/drawing/2014/main" val="2931342590"/>
                    </a:ext>
                  </a:extLst>
                </a:gridCol>
                <a:gridCol w="2625912">
                  <a:extLst>
                    <a:ext uri="{9D8B030D-6E8A-4147-A177-3AD203B41FA5}">
                      <a16:colId xmlns:a16="http://schemas.microsoft.com/office/drawing/2014/main" val="2798348441"/>
                    </a:ext>
                  </a:extLst>
                </a:gridCol>
                <a:gridCol w="2625912">
                  <a:extLst>
                    <a:ext uri="{9D8B030D-6E8A-4147-A177-3AD203B41FA5}">
                      <a16:colId xmlns:a16="http://schemas.microsoft.com/office/drawing/2014/main" val="1015325988"/>
                    </a:ext>
                  </a:extLst>
                </a:gridCol>
              </a:tblGrid>
              <a:tr h="974889">
                <a:tc>
                  <a:txBody>
                    <a:bodyPr/>
                    <a:lstStyle/>
                    <a:p>
                      <a:pPr marL="285750" lvl="0" indent="-285750">
                        <a:buFont typeface="Arial"/>
                        <a:buChar char="•"/>
                      </a:pPr>
                      <a:r>
                        <a:rPr lang="en-US" sz="1400" b="0" i="0" u="none" strike="noStrike" noProof="0">
                          <a:latin typeface="Arial"/>
                        </a:rPr>
                        <a:t>AI model automates matching to job descriptions</a:t>
                      </a:r>
                      <a:endParaRPr lang="en-US" sz="1400">
                        <a:latin typeface="Arial"/>
                      </a:endParaRPr>
                    </a:p>
                  </a:txBody>
                  <a:tcPr anchor="ctr">
                    <a:solidFill>
                      <a:schemeClr val="tx2"/>
                    </a:solidFill>
                  </a:tcPr>
                </a:tc>
                <a:tc>
                  <a:txBody>
                    <a:bodyPr/>
                    <a:lstStyle/>
                    <a:p>
                      <a:pPr marL="285750" lvl="0" indent="-285750">
                        <a:buFont typeface="Arial"/>
                        <a:buChar char="•"/>
                      </a:pPr>
                      <a:r>
                        <a:rPr lang="en-US" sz="1400" b="0" i="0" u="none" strike="noStrike" noProof="0">
                          <a:latin typeface="Arial"/>
                        </a:rPr>
                        <a:t>AI ranks candidates by fit to role</a:t>
                      </a:r>
                      <a:endParaRPr lang="en-US" sz="1400">
                        <a:latin typeface="Arial"/>
                      </a:endParaRPr>
                    </a:p>
                  </a:txBody>
                  <a:tcPr anchor="ctr">
                    <a:solidFill>
                      <a:schemeClr val="tx2"/>
                    </a:solidFill>
                  </a:tcPr>
                </a:tc>
                <a:tc>
                  <a:txBody>
                    <a:bodyPr/>
                    <a:lstStyle/>
                    <a:p>
                      <a:pPr marL="285750" lvl="0" indent="-285750">
                        <a:buFont typeface="Arial"/>
                        <a:buChar char="•"/>
                      </a:pPr>
                      <a:r>
                        <a:rPr lang="en-US" sz="1400" b="0" i="0" u="none" strike="noStrike" noProof="0">
                          <a:latin typeface="Arial"/>
                        </a:rPr>
                        <a:t>Scalable system for large applicant pools</a:t>
                      </a:r>
                      <a:endParaRPr lang="en-US" sz="1400">
                        <a:latin typeface="Arial"/>
                      </a:endParaRPr>
                    </a:p>
                  </a:txBody>
                  <a:tcPr anchor="ctr">
                    <a:solidFill>
                      <a:schemeClr val="tx2"/>
                    </a:solidFill>
                  </a:tcPr>
                </a:tc>
                <a:tc>
                  <a:txBody>
                    <a:bodyPr/>
                    <a:lstStyle/>
                    <a:p>
                      <a:pPr marL="285750" lvl="0" indent="-285750">
                        <a:buFont typeface="Arial"/>
                        <a:buChar char="•"/>
                      </a:pPr>
                      <a:r>
                        <a:rPr lang="en-US" sz="1400" b="0" i="0" u="none" strike="noStrike" noProof="0">
                          <a:latin typeface="Arial"/>
                        </a:rPr>
                        <a:t>Consistent, objective evaluations using AI</a:t>
                      </a:r>
                      <a:endParaRPr lang="en-US" sz="1400">
                        <a:latin typeface="Arial"/>
                      </a:endParaRPr>
                    </a:p>
                  </a:txBody>
                  <a:tcPr anchor="ctr">
                    <a:solidFill>
                      <a:schemeClr val="tx2"/>
                    </a:solidFill>
                  </a:tcPr>
                </a:tc>
                <a:extLst>
                  <a:ext uri="{0D108BD9-81ED-4DB2-BD59-A6C34878D82A}">
                    <a16:rowId xmlns:a16="http://schemas.microsoft.com/office/drawing/2014/main" val="2763415374"/>
                  </a:ext>
                </a:extLst>
              </a:tr>
            </a:tbl>
          </a:graphicData>
        </a:graphic>
      </p:graphicFrame>
      <p:sp>
        <p:nvSpPr>
          <p:cNvPr id="32" name="Google Shape;13416;p75">
            <a:extLst>
              <a:ext uri="{FF2B5EF4-FFF2-40B4-BE49-F238E27FC236}">
                <a16:creationId xmlns:a16="http://schemas.microsoft.com/office/drawing/2014/main" id="{6DF0E54F-DEAE-E7DA-F4F9-708CDD3956DB}"/>
              </a:ext>
            </a:extLst>
          </p:cNvPr>
          <p:cNvSpPr/>
          <p:nvPr/>
        </p:nvSpPr>
        <p:spPr>
          <a:xfrm>
            <a:off x="1713055" y="2939722"/>
            <a:ext cx="717276" cy="59473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435D74"/>
              </a:solidFill>
              <a:latin typeface="Arial"/>
              <a:cs typeface="Arial"/>
              <a:sym typeface="Arial"/>
            </a:endParaRPr>
          </a:p>
        </p:txBody>
      </p:sp>
      <p:sp>
        <p:nvSpPr>
          <p:cNvPr id="33" name="Google Shape;14641;p79">
            <a:extLst>
              <a:ext uri="{FF2B5EF4-FFF2-40B4-BE49-F238E27FC236}">
                <a16:creationId xmlns:a16="http://schemas.microsoft.com/office/drawing/2014/main" id="{A455648A-4587-7D03-0B0D-49A430F95C36}"/>
              </a:ext>
            </a:extLst>
          </p:cNvPr>
          <p:cNvSpPr/>
          <p:nvPr/>
        </p:nvSpPr>
        <p:spPr>
          <a:xfrm>
            <a:off x="4411512" y="2913334"/>
            <a:ext cx="678669" cy="61969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34" name="Google Shape;14004;p77">
            <a:extLst>
              <a:ext uri="{FF2B5EF4-FFF2-40B4-BE49-F238E27FC236}">
                <a16:creationId xmlns:a16="http://schemas.microsoft.com/office/drawing/2014/main" id="{FFF2BEF4-0D3E-C689-929E-28FADA2DF65C}"/>
              </a:ext>
            </a:extLst>
          </p:cNvPr>
          <p:cNvSpPr/>
          <p:nvPr/>
        </p:nvSpPr>
        <p:spPr>
          <a:xfrm rot="10800000" flipV="1">
            <a:off x="7050701" y="2946746"/>
            <a:ext cx="606868" cy="574961"/>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grpSp>
        <p:nvGrpSpPr>
          <p:cNvPr id="35" name="Google Shape;15263;p81">
            <a:extLst>
              <a:ext uri="{FF2B5EF4-FFF2-40B4-BE49-F238E27FC236}">
                <a16:creationId xmlns:a16="http://schemas.microsoft.com/office/drawing/2014/main" id="{EF629669-7A48-2EA2-1998-AC971F1F55D6}"/>
              </a:ext>
            </a:extLst>
          </p:cNvPr>
          <p:cNvGrpSpPr/>
          <p:nvPr/>
        </p:nvGrpSpPr>
        <p:grpSpPr>
          <a:xfrm>
            <a:off x="9726897" y="2932932"/>
            <a:ext cx="621095" cy="591332"/>
            <a:chOff x="496190" y="5357584"/>
            <a:chExt cx="291450" cy="292225"/>
          </a:xfrm>
        </p:grpSpPr>
        <p:sp>
          <p:nvSpPr>
            <p:cNvPr id="36" name="Google Shape;15264;p81">
              <a:extLst>
                <a:ext uri="{FF2B5EF4-FFF2-40B4-BE49-F238E27FC236}">
                  <a16:creationId xmlns:a16="http://schemas.microsoft.com/office/drawing/2014/main" id="{22F05874-DA35-E582-C957-CD3EF33347F4}"/>
                </a:ext>
              </a:extLst>
            </p:cNvPr>
            <p:cNvSpPr/>
            <p:nvPr/>
          </p:nvSpPr>
          <p:spPr>
            <a:xfrm>
              <a:off x="496190" y="5357584"/>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37" name="Google Shape;15265;p81">
              <a:extLst>
                <a:ext uri="{FF2B5EF4-FFF2-40B4-BE49-F238E27FC236}">
                  <a16:creationId xmlns:a16="http://schemas.microsoft.com/office/drawing/2014/main" id="{2FB15D47-E357-6183-DC10-EBFFB2E904C9}"/>
                </a:ext>
              </a:extLst>
            </p:cNvPr>
            <p:cNvSpPr/>
            <p:nvPr/>
          </p:nvSpPr>
          <p:spPr>
            <a:xfrm>
              <a:off x="529265" y="5390659"/>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38" name="Google Shape;15266;p81">
              <a:extLst>
                <a:ext uri="{FF2B5EF4-FFF2-40B4-BE49-F238E27FC236}">
                  <a16:creationId xmlns:a16="http://schemas.microsoft.com/office/drawing/2014/main" id="{D101E268-323F-CED9-7C20-116B4884CBE4}"/>
                </a:ext>
              </a:extLst>
            </p:cNvPr>
            <p:cNvSpPr/>
            <p:nvPr/>
          </p:nvSpPr>
          <p:spPr>
            <a:xfrm>
              <a:off x="563915" y="5390659"/>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39" name="Google Shape;15267;p81">
              <a:extLst>
                <a:ext uri="{FF2B5EF4-FFF2-40B4-BE49-F238E27FC236}">
                  <a16:creationId xmlns:a16="http://schemas.microsoft.com/office/drawing/2014/main" id="{DBA459FC-3FA6-C74D-42F1-380B7143CDE0}"/>
                </a:ext>
              </a:extLst>
            </p:cNvPr>
            <p:cNvSpPr/>
            <p:nvPr/>
          </p:nvSpPr>
          <p:spPr>
            <a:xfrm>
              <a:off x="598565" y="5390659"/>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40" name="Google Shape;15268;p81">
              <a:extLst>
                <a:ext uri="{FF2B5EF4-FFF2-40B4-BE49-F238E27FC236}">
                  <a16:creationId xmlns:a16="http://schemas.microsoft.com/office/drawing/2014/main" id="{487F664E-87B8-64D3-A51D-11760F0B0BBE}"/>
                </a:ext>
              </a:extLst>
            </p:cNvPr>
            <p:cNvSpPr/>
            <p:nvPr/>
          </p:nvSpPr>
          <p:spPr>
            <a:xfrm>
              <a:off x="631665" y="5390659"/>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sp>
          <p:nvSpPr>
            <p:cNvPr id="41" name="Google Shape;15269;p81">
              <a:extLst>
                <a:ext uri="{FF2B5EF4-FFF2-40B4-BE49-F238E27FC236}">
                  <a16:creationId xmlns:a16="http://schemas.microsoft.com/office/drawing/2014/main" id="{A647033B-D4FA-4442-823C-C47D1BC5A07F}"/>
                </a:ext>
              </a:extLst>
            </p:cNvPr>
            <p:cNvSpPr/>
            <p:nvPr/>
          </p:nvSpPr>
          <p:spPr>
            <a:xfrm>
              <a:off x="598565" y="5512759"/>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121900" tIns="121900" rIns="121900" bIns="121900" anchor="ctr" anchorCtr="0">
              <a:no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9170">
                <a:buClr>
                  <a:srgbClr val="000000"/>
                </a:buClr>
              </a:pPr>
              <a:endParaRPr sz="1867" kern="0">
                <a:solidFill>
                  <a:srgbClr val="000000"/>
                </a:solidFill>
                <a:latin typeface="Arial"/>
                <a:cs typeface="Arial"/>
                <a:sym typeface="Arial"/>
              </a:endParaRPr>
            </a:p>
          </p:txBody>
        </p:sp>
      </p:grpSp>
      <p:sp>
        <p:nvSpPr>
          <p:cNvPr id="3" name="投影片編號版面配置區 2">
            <a:extLst>
              <a:ext uri="{FF2B5EF4-FFF2-40B4-BE49-F238E27FC236}">
                <a16:creationId xmlns:a16="http://schemas.microsoft.com/office/drawing/2014/main" id="{7D7E4CC2-ED0E-0618-9D48-EA4F9CE7D367}"/>
              </a:ext>
            </a:extLst>
          </p:cNvPr>
          <p:cNvSpPr>
            <a:spLocks noGrp="1"/>
          </p:cNvSpPr>
          <p:nvPr>
            <p:ph type="sldNum" sz="quarter" idx="12"/>
          </p:nvPr>
        </p:nvSpPr>
        <p:spPr/>
        <p:txBody>
          <a:bodyPr/>
          <a:lstStyle/>
          <a:p>
            <a:fld id="{E4DF0522-32A1-654C-9B3C-8FD252C159B6}" type="slidenum">
              <a:rPr kumimoji="1" lang="zh-TW" altLang="en-US" smtClean="0"/>
              <a:t>5</a:t>
            </a:fld>
            <a:endParaRPr kumimoji="1" lang="zh-TW" altLang="en-US"/>
          </a:p>
        </p:txBody>
      </p:sp>
      <p:sp>
        <p:nvSpPr>
          <p:cNvPr id="4" name="Title 4">
            <a:extLst>
              <a:ext uri="{FF2B5EF4-FFF2-40B4-BE49-F238E27FC236}">
                <a16:creationId xmlns:a16="http://schemas.microsoft.com/office/drawing/2014/main" id="{4E7D200D-3C91-5523-BC95-BF884237FF65}"/>
              </a:ext>
            </a:extLst>
          </p:cNvPr>
          <p:cNvSpPr txBox="1">
            <a:spLocks/>
          </p:cNvSpPr>
          <p:nvPr/>
        </p:nvSpPr>
        <p:spPr>
          <a:xfrm>
            <a:off x="263771" y="314325"/>
            <a:ext cx="8787086"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2800" b="1">
              <a:solidFill>
                <a:schemeClr val="tx2"/>
              </a:solidFill>
              <a:latin typeface="Arial"/>
              <a:cs typeface="Arial"/>
            </a:endParaRPr>
          </a:p>
        </p:txBody>
      </p:sp>
      <p:sp>
        <p:nvSpPr>
          <p:cNvPr id="7" name="Title 4">
            <a:extLst>
              <a:ext uri="{FF2B5EF4-FFF2-40B4-BE49-F238E27FC236}">
                <a16:creationId xmlns:a16="http://schemas.microsoft.com/office/drawing/2014/main" id="{C5359967-4F72-A73F-18AB-9427D59D24ED}"/>
              </a:ext>
            </a:extLst>
          </p:cNvPr>
          <p:cNvSpPr txBox="1">
            <a:spLocks/>
          </p:cNvSpPr>
          <p:nvPr/>
        </p:nvSpPr>
        <p:spPr>
          <a:xfrm>
            <a:off x="850490" y="349441"/>
            <a:ext cx="8881812" cy="542925"/>
          </a:xfrm>
          <a:prstGeom prst="rect">
            <a:avLst/>
          </a:prstGeom>
        </p:spPr>
        <p:txBody>
          <a:bodyPr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TW" sz="2800" b="1">
                <a:solidFill>
                  <a:schemeClr val="tx2"/>
                </a:solidFill>
                <a:latin typeface="Arial"/>
                <a:ea typeface="+mj-lt"/>
                <a:cs typeface="+mj-lt"/>
              </a:rPr>
              <a:t>Streamlining Candidate Selection with AI: Solving Recruitment Challenges</a:t>
            </a:r>
            <a:endParaRPr lang="en-US" altLang="zh-TW" sz="2800" b="1">
              <a:solidFill>
                <a:schemeClr val="tx2"/>
              </a:solidFill>
              <a:latin typeface="Arial"/>
              <a:cs typeface="Arial"/>
            </a:endParaRPr>
          </a:p>
        </p:txBody>
      </p:sp>
      <p:sp>
        <p:nvSpPr>
          <p:cNvPr id="5" name="Rectangle: Diagonal Corners Rounded 4">
            <a:extLst>
              <a:ext uri="{FF2B5EF4-FFF2-40B4-BE49-F238E27FC236}">
                <a16:creationId xmlns:a16="http://schemas.microsoft.com/office/drawing/2014/main" id="{FB01684A-CB95-79C3-F898-F7658A34B19A}"/>
              </a:ext>
            </a:extLst>
          </p:cNvPr>
          <p:cNvSpPr/>
          <p:nvPr/>
        </p:nvSpPr>
        <p:spPr>
          <a:xfrm>
            <a:off x="841023" y="5315712"/>
            <a:ext cx="10523953" cy="1013289"/>
          </a:xfrm>
          <a:prstGeom prst="round2Diag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b="1">
                <a:solidFill>
                  <a:schemeClr val="tx2"/>
                </a:solidFill>
                <a:ea typeface="+mn-lt"/>
                <a:cs typeface="+mn-lt"/>
              </a:rPr>
              <a:t>Collaborative Effort:</a:t>
            </a:r>
            <a:r>
              <a:rPr lang="en-US">
                <a:solidFill>
                  <a:schemeClr val="tx2"/>
                </a:solidFill>
                <a:ea typeface="+mn-lt"/>
                <a:cs typeface="+mn-lt"/>
              </a:rPr>
              <a:t> We engaged in interviews, virtual meetings, and hands-on resume grading to understand your recruitment needs and tailor our solution.</a:t>
            </a:r>
            <a:endParaRPr lang="en-US">
              <a:solidFill>
                <a:schemeClr val="tx2"/>
              </a:solidFill>
              <a:ea typeface="Calibri" panose="020F0502020204030204"/>
              <a:cs typeface="Calibri" panose="020F0502020204030204"/>
            </a:endParaRPr>
          </a:p>
        </p:txBody>
      </p:sp>
    </p:spTree>
    <p:extLst>
      <p:ext uri="{BB962C8B-B14F-4D97-AF65-F5344CB8AC3E}">
        <p14:creationId xmlns:p14="http://schemas.microsoft.com/office/powerpoint/2010/main" val="138982681"/>
      </p:ext>
    </p:extLst>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6442789" cy="646331"/>
          </a:xfrm>
          <a:prstGeom prst="rect">
            <a:avLst/>
          </a:prstGeom>
          <a:noFill/>
        </p:spPr>
        <p:txBody>
          <a:bodyPr wrap="none" lIns="91440" tIns="45720" rIns="91440" bIns="45720" rtlCol="0" anchor="t">
            <a:spAutoFit/>
          </a:bodyPr>
          <a:lstStyle/>
          <a:p>
            <a:r>
              <a:rPr lang="en-US" altLang="zh-TW" sz="3600" b="1">
                <a:solidFill>
                  <a:schemeClr val="bg1"/>
                </a:solidFill>
                <a:latin typeface="Arial"/>
                <a:ea typeface="新細明體"/>
                <a:cs typeface="Arial"/>
              </a:rPr>
              <a:t>Key Features of the Solution</a:t>
            </a:r>
            <a:endParaRPr lang="en-US" altLang="zh-TW" sz="3600" b="1">
              <a:solidFill>
                <a:schemeClr val="bg1"/>
              </a:solidFill>
              <a:latin typeface="Arial" panose="020B0604020202020204" pitchFamily="34" charset="0"/>
              <a:ea typeface="新細明體"/>
              <a:cs typeface="Arial" panose="020B0604020202020204" pitchFamily="34" charset="0"/>
            </a:endParaRPr>
          </a:p>
        </p:txBody>
      </p:sp>
    </p:spTree>
    <p:extLst>
      <p:ext uri="{BB962C8B-B14F-4D97-AF65-F5344CB8AC3E}">
        <p14:creationId xmlns:p14="http://schemas.microsoft.com/office/powerpoint/2010/main" val="3079601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5E3A49FD-C719-87F5-F3FC-20F0A6F75DFA}"/>
              </a:ext>
            </a:extLst>
          </p:cNvPr>
          <p:cNvGraphicFramePr>
            <a:graphicFrameLocks noGrp="1"/>
          </p:cNvGraphicFramePr>
          <p:nvPr>
            <p:extLst>
              <p:ext uri="{D42A27DB-BD31-4B8C-83A1-F6EECF244321}">
                <p14:modId xmlns:p14="http://schemas.microsoft.com/office/powerpoint/2010/main" val="1164652314"/>
              </p:ext>
            </p:extLst>
          </p:nvPr>
        </p:nvGraphicFramePr>
        <p:xfrm>
          <a:off x="849832" y="1050627"/>
          <a:ext cx="10496549" cy="5369304"/>
        </p:xfrm>
        <a:graphic>
          <a:graphicData uri="http://schemas.openxmlformats.org/drawingml/2006/table">
            <a:tbl>
              <a:tblPr bandRow="1">
                <a:tableStyleId>{5C22544A-7EE6-4342-B048-85BDC9FD1C3A}</a:tableStyleId>
              </a:tblPr>
              <a:tblGrid>
                <a:gridCol w="2047874">
                  <a:extLst>
                    <a:ext uri="{9D8B030D-6E8A-4147-A177-3AD203B41FA5}">
                      <a16:colId xmlns:a16="http://schemas.microsoft.com/office/drawing/2014/main" val="2141344079"/>
                    </a:ext>
                  </a:extLst>
                </a:gridCol>
                <a:gridCol w="4419600">
                  <a:extLst>
                    <a:ext uri="{9D8B030D-6E8A-4147-A177-3AD203B41FA5}">
                      <a16:colId xmlns:a16="http://schemas.microsoft.com/office/drawing/2014/main" val="503870104"/>
                    </a:ext>
                  </a:extLst>
                </a:gridCol>
                <a:gridCol w="4029075">
                  <a:extLst>
                    <a:ext uri="{9D8B030D-6E8A-4147-A177-3AD203B41FA5}">
                      <a16:colId xmlns:a16="http://schemas.microsoft.com/office/drawing/2014/main" val="2239942138"/>
                    </a:ext>
                  </a:extLst>
                </a:gridCol>
              </a:tblGrid>
              <a:tr h="585216">
                <a:tc>
                  <a:txBody>
                    <a:bodyPr/>
                    <a:lstStyle/>
                    <a:p>
                      <a:pPr algn="ctr" fontAlgn="base">
                        <a:lnSpc>
                          <a:spcPts val="1650"/>
                        </a:lnSpc>
                      </a:pPr>
                      <a:r>
                        <a:rPr lang="en-IN" sz="1800" b="1" i="0">
                          <a:solidFill>
                            <a:srgbClr val="FFFFFF"/>
                          </a:solidFill>
                          <a:effectLst/>
                          <a:latin typeface="Arial"/>
                        </a:rPr>
                        <a:t>Features</a:t>
                      </a: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00295C"/>
                    </a:solidFill>
                  </a:tcPr>
                </a:tc>
                <a:tc>
                  <a:txBody>
                    <a:bodyPr/>
                    <a:lstStyle/>
                    <a:p>
                      <a:pPr algn="ctr" fontAlgn="base">
                        <a:lnSpc>
                          <a:spcPts val="1650"/>
                        </a:lnSpc>
                      </a:pPr>
                      <a:r>
                        <a:rPr lang="en-IN" sz="1800" b="1" i="0">
                          <a:solidFill>
                            <a:srgbClr val="FFFFFF"/>
                          </a:solidFill>
                          <a:effectLst/>
                          <a:latin typeface="Arial"/>
                        </a:rPr>
                        <a:t>Description</a:t>
                      </a:r>
                      <a:endParaRPr lang="en-IN" sz="1800" b="1" i="0">
                        <a:effectLst/>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00295C"/>
                    </a:solidFill>
                  </a:tcPr>
                </a:tc>
                <a:tc>
                  <a:txBody>
                    <a:bodyPr/>
                    <a:lstStyle/>
                    <a:p>
                      <a:pPr algn="ctr" fontAlgn="base">
                        <a:lnSpc>
                          <a:spcPts val="1650"/>
                        </a:lnSpc>
                      </a:pPr>
                      <a:r>
                        <a:rPr lang="en-IN" sz="1800" b="1" i="0">
                          <a:solidFill>
                            <a:srgbClr val="FFFFFF"/>
                          </a:solidFill>
                          <a:effectLst/>
                          <a:latin typeface="Arial"/>
                        </a:rPr>
                        <a:t>Benefit</a:t>
                      </a:r>
                      <a:endParaRPr lang="en-IN" sz="1800" b="1" i="0">
                        <a:effectLst/>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00295C"/>
                    </a:solidFill>
                  </a:tcPr>
                </a:tc>
                <a:extLst>
                  <a:ext uri="{0D108BD9-81ED-4DB2-BD59-A6C34878D82A}">
                    <a16:rowId xmlns:a16="http://schemas.microsoft.com/office/drawing/2014/main" val="2679584239"/>
                  </a:ext>
                </a:extLst>
              </a:tr>
              <a:tr h="1057275">
                <a:tc>
                  <a:txBody>
                    <a:bodyPr/>
                    <a:lstStyle/>
                    <a:p>
                      <a:pPr lvl="0" algn="ctr">
                        <a:lnSpc>
                          <a:spcPts val="1650"/>
                        </a:lnSpc>
                        <a:buNone/>
                      </a:pPr>
                      <a:r>
                        <a:rPr lang="en-US" sz="1600" b="1" i="0" u="none" strike="noStrike" noProof="0">
                          <a:solidFill>
                            <a:schemeClr val="accent3"/>
                          </a:solidFill>
                          <a:effectLst/>
                          <a:latin typeface="Arial"/>
                        </a:rPr>
                        <a:t>Automated Processing</a:t>
                      </a:r>
                      <a:endParaRPr lang="en-US" sz="1600" b="0" i="0" u="none" strike="noStrike" noProof="0">
                        <a:solidFill>
                          <a:schemeClr val="accent3"/>
                        </a:solidFill>
                        <a:effectLst/>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Upload JD files to auto-create folders for storing corresponding resumes.</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Streamlines organization, reduces manual effort, and ensures a clear file structure for easy retrieval and improved workflow.</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extLst>
                  <a:ext uri="{0D108BD9-81ED-4DB2-BD59-A6C34878D82A}">
                    <a16:rowId xmlns:a16="http://schemas.microsoft.com/office/drawing/2014/main" val="2220414467"/>
                  </a:ext>
                </a:extLst>
              </a:tr>
              <a:tr h="923925">
                <a:tc>
                  <a:txBody>
                    <a:bodyPr/>
                    <a:lstStyle/>
                    <a:p>
                      <a:pPr marL="0" marR="0" lvl="0" indent="0" algn="ctr">
                        <a:lnSpc>
                          <a:spcPct val="100000"/>
                        </a:lnSpc>
                        <a:spcBef>
                          <a:spcPts val="0"/>
                        </a:spcBef>
                        <a:spcAft>
                          <a:spcPts val="0"/>
                        </a:spcAft>
                        <a:buClr>
                          <a:srgbClr val="000000"/>
                        </a:buClr>
                        <a:buNone/>
                      </a:pPr>
                      <a:r>
                        <a:rPr lang="en-US" sz="1600" b="1" i="0" u="none" strike="noStrike" noProof="0">
                          <a:solidFill>
                            <a:schemeClr val="accent3"/>
                          </a:solidFill>
                          <a:effectLst/>
                          <a:latin typeface="Arial"/>
                        </a:rPr>
                        <a:t>Relevance Scoring</a:t>
                      </a:r>
                      <a:endParaRPr lang="en-US" sz="1600" b="0" i="0" u="none" strike="noStrike" noProof="0">
                        <a:solidFill>
                          <a:schemeClr val="accent3"/>
                        </a:solidFill>
                        <a:effectLst/>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Generates relevance scores between JDs and resumes, with detailed breakdowns, using an AI-powered scoring system.</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Provides objective assessments, ensures consistent evaluations, and enables scalable, efficient candidate screening.</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5"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extLst>
                  <a:ext uri="{0D108BD9-81ED-4DB2-BD59-A6C34878D82A}">
                    <a16:rowId xmlns:a16="http://schemas.microsoft.com/office/drawing/2014/main" val="2757350042"/>
                  </a:ext>
                </a:extLst>
              </a:tr>
              <a:tr h="923924">
                <a:tc>
                  <a:txBody>
                    <a:bodyPr/>
                    <a:lstStyle/>
                    <a:p>
                      <a:pPr lvl="0" algn="ctr">
                        <a:lnSpc>
                          <a:spcPts val="1650"/>
                        </a:lnSpc>
                        <a:buNone/>
                      </a:pPr>
                      <a:r>
                        <a:rPr lang="en-US" sz="1600" b="1" i="0" u="none" strike="noStrike" noProof="0">
                          <a:solidFill>
                            <a:schemeClr val="accent3"/>
                          </a:solidFill>
                          <a:effectLst/>
                          <a:latin typeface="Arial"/>
                        </a:rPr>
                        <a:t>Excel Output and Database Management</a:t>
                      </a:r>
                    </a:p>
                  </a:txBody>
                  <a:tcPr anchor="ctr">
                    <a:lnL w="9524">
                      <a:solidFill>
                        <a:srgbClr val="89ADCE"/>
                      </a:solidFill>
                    </a:lnL>
                    <a:lnR w="9524">
                      <a:solidFill>
                        <a:srgbClr val="89ADCE"/>
                      </a:solidFill>
                    </a:lnR>
                    <a:lnT w="9525" cap="flat" cmpd="sng" algn="ctr">
                      <a:solidFill>
                        <a:srgbClr val="89ADCE"/>
                      </a:solidFill>
                      <a:prstDash val="solid"/>
                      <a:round/>
                      <a:headEnd type="none" w="med" len="med"/>
                      <a:tailEnd type="none" w="med" len="med"/>
                    </a:lnT>
                    <a:lnB w="9524">
                      <a:solidFill>
                        <a:srgbClr val="89ADCE"/>
                      </a:solidFill>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Automatically generates Excel files to summarize scores and analysis for easy review.</a:t>
                      </a:r>
                      <a:endParaRPr lang="en-US" sz="1600">
                        <a:solidFill>
                          <a:schemeClr val="accent3"/>
                        </a:solidFill>
                        <a:latin typeface="Arial"/>
                      </a:endParaRPr>
                    </a:p>
                  </a:txBody>
                  <a:tcPr anchor="ctr">
                    <a:lnL w="9524">
                      <a:solidFill>
                        <a:srgbClr val="89ADCE"/>
                      </a:solidFill>
                    </a:lnL>
                    <a:lnR w="9524">
                      <a:solidFill>
                        <a:srgbClr val="89ADCE"/>
                      </a:solidFill>
                    </a:lnR>
                    <a:lnT w="9525" cap="flat" cmpd="sng" algn="ctr">
                      <a:solidFill>
                        <a:srgbClr val="89ADCE"/>
                      </a:solidFill>
                      <a:prstDash val="solid"/>
                      <a:round/>
                      <a:headEnd type="none" w="med" len="med"/>
                      <a:tailEnd type="none" w="med" len="med"/>
                    </a:lnT>
                    <a:lnB w="9524">
                      <a:solidFill>
                        <a:srgbClr val="89ADCE"/>
                      </a:solidFill>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Simplifies the review process, enhances data accessibility, and supports flexible analysis, management, and sharing.</a:t>
                      </a:r>
                      <a:endParaRPr lang="en-US" sz="1600">
                        <a:solidFill>
                          <a:schemeClr val="accent3"/>
                        </a:solidFill>
                        <a:latin typeface="Arial"/>
                      </a:endParaRPr>
                    </a:p>
                  </a:txBody>
                  <a:tcPr anchor="ctr">
                    <a:lnL w="9524">
                      <a:solidFill>
                        <a:srgbClr val="89ADCE"/>
                      </a:solidFill>
                    </a:lnL>
                    <a:lnR w="9524">
                      <a:solidFill>
                        <a:srgbClr val="89ADCE"/>
                      </a:solidFill>
                    </a:lnR>
                    <a:lnT w="9525" cap="flat" cmpd="sng" algn="ctr">
                      <a:solidFill>
                        <a:srgbClr val="89ADCE"/>
                      </a:solidFill>
                      <a:prstDash val="solid"/>
                      <a:round/>
                      <a:headEnd type="none" w="med" len="med"/>
                      <a:tailEnd type="none" w="med" len="med"/>
                    </a:lnT>
                    <a:lnB w="9524">
                      <a:solidFill>
                        <a:srgbClr val="89ADCE"/>
                      </a:solidFill>
                    </a:lnB>
                    <a:solidFill>
                      <a:srgbClr val="D5E8FF"/>
                    </a:solidFill>
                  </a:tcPr>
                </a:tc>
                <a:extLst>
                  <a:ext uri="{0D108BD9-81ED-4DB2-BD59-A6C34878D82A}">
                    <a16:rowId xmlns:a16="http://schemas.microsoft.com/office/drawing/2014/main" val="2135071952"/>
                  </a:ext>
                </a:extLst>
              </a:tr>
              <a:tr h="923924">
                <a:tc>
                  <a:txBody>
                    <a:bodyPr/>
                    <a:lstStyle/>
                    <a:p>
                      <a:pPr lvl="0" algn="ctr">
                        <a:lnSpc>
                          <a:spcPts val="1650"/>
                        </a:lnSpc>
                        <a:buNone/>
                      </a:pPr>
                      <a:r>
                        <a:rPr lang="en-US" sz="1600" b="1" i="0" u="none" strike="noStrike" noProof="0">
                          <a:solidFill>
                            <a:schemeClr val="accent3"/>
                          </a:solidFill>
                          <a:effectLst/>
                          <a:latin typeface="Arial"/>
                        </a:rPr>
                        <a:t>User-Friendly Workflow</a:t>
                      </a:r>
                      <a:endParaRPr lang="en-US" sz="1600" b="0" i="0" u="none" strike="noStrike" noProof="0">
                        <a:solidFill>
                          <a:schemeClr val="accent3"/>
                        </a:solidFill>
                        <a:effectLst/>
                        <a:latin typeface="Arial"/>
                      </a:endParaRPr>
                    </a:p>
                  </a:txBody>
                  <a:tcPr anchor="ctr">
                    <a:lnL w="9524">
                      <a:solidFill>
                        <a:srgbClr val="89ADCE"/>
                      </a:solidFill>
                    </a:lnL>
                    <a:lnR w="9524">
                      <a:solidFill>
                        <a:srgbClr val="89ADCE"/>
                      </a:solidFill>
                    </a:lnR>
                    <a:lnT w="9524">
                      <a:solidFill>
                        <a:srgbClr val="89ADCE"/>
                      </a:solidFill>
                    </a:lnT>
                    <a:lnB w="9524">
                      <a:solidFill>
                        <a:srgbClr val="89ADCE"/>
                      </a:solidFill>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Easy actions like "Process JD" and "Score Resume" that anyone can follow.</a:t>
                      </a:r>
                      <a:endParaRPr lang="en-US" sz="1600">
                        <a:solidFill>
                          <a:schemeClr val="accent3"/>
                        </a:solidFill>
                        <a:latin typeface="Arial"/>
                      </a:endParaRPr>
                    </a:p>
                  </a:txBody>
                  <a:tcPr anchor="ctr">
                    <a:lnL w="9524">
                      <a:solidFill>
                        <a:srgbClr val="89ADCE"/>
                      </a:solidFill>
                    </a:lnL>
                    <a:lnR w="9524">
                      <a:solidFill>
                        <a:srgbClr val="89ADCE"/>
                      </a:solidFill>
                    </a:lnR>
                    <a:lnT w="9524">
                      <a:solidFill>
                        <a:srgbClr val="89ADCE"/>
                      </a:solidFill>
                    </a:lnT>
                    <a:lnB w="9524">
                      <a:solidFill>
                        <a:srgbClr val="89ADCE"/>
                      </a:solidFill>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Streamlines operations, reduces errors, and promotes consistent, efficient workflows for recruiters.</a:t>
                      </a:r>
                      <a:endParaRPr lang="en-US" sz="1600">
                        <a:solidFill>
                          <a:schemeClr val="accent3"/>
                        </a:solidFill>
                        <a:latin typeface="Arial"/>
                      </a:endParaRPr>
                    </a:p>
                  </a:txBody>
                  <a:tcPr anchor="ctr">
                    <a:lnL w="9524">
                      <a:solidFill>
                        <a:srgbClr val="89ADCE"/>
                      </a:solidFill>
                    </a:lnL>
                    <a:lnR w="9524">
                      <a:solidFill>
                        <a:srgbClr val="89ADCE"/>
                      </a:solidFill>
                    </a:lnR>
                    <a:lnT w="9524">
                      <a:solidFill>
                        <a:srgbClr val="89ADCE"/>
                      </a:solidFill>
                    </a:lnT>
                    <a:lnB w="9524">
                      <a:solidFill>
                        <a:srgbClr val="89ADCE"/>
                      </a:solidFill>
                    </a:lnB>
                    <a:solidFill>
                      <a:srgbClr val="D5E8FF"/>
                    </a:solidFill>
                  </a:tcPr>
                </a:tc>
                <a:extLst>
                  <a:ext uri="{0D108BD9-81ED-4DB2-BD59-A6C34878D82A}">
                    <a16:rowId xmlns:a16="http://schemas.microsoft.com/office/drawing/2014/main" val="1272307586"/>
                  </a:ext>
                </a:extLst>
              </a:tr>
              <a:tr h="923925">
                <a:tc>
                  <a:txBody>
                    <a:bodyPr/>
                    <a:lstStyle/>
                    <a:p>
                      <a:pPr marL="0" marR="0" lvl="0" indent="0" algn="ctr">
                        <a:lnSpc>
                          <a:spcPct val="100000"/>
                        </a:lnSpc>
                        <a:spcBef>
                          <a:spcPts val="0"/>
                        </a:spcBef>
                        <a:spcAft>
                          <a:spcPts val="0"/>
                        </a:spcAft>
                        <a:buClr>
                          <a:srgbClr val="000000"/>
                        </a:buClr>
                        <a:buNone/>
                      </a:pPr>
                      <a:r>
                        <a:rPr lang="en-US" sz="1600" b="1" i="0" u="none" strike="noStrike" noProof="0">
                          <a:solidFill>
                            <a:schemeClr val="accent3"/>
                          </a:solidFill>
                          <a:effectLst/>
                          <a:latin typeface="Arial"/>
                        </a:rPr>
                        <a:t>Scalable and Efficient</a:t>
                      </a:r>
                      <a:endParaRPr lang="en-US" sz="1600" b="0" i="0" u="none" strike="noStrike" noProof="0">
                        <a:solidFill>
                          <a:schemeClr val="accent3"/>
                        </a:solidFill>
                        <a:effectLst/>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4"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Supports batch processing for large-scale hiring.</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4"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tc>
                  <a:txBody>
                    <a:bodyPr/>
                    <a:lstStyle/>
                    <a:p>
                      <a:pPr lvl="0" algn="l">
                        <a:lnSpc>
                          <a:spcPts val="1650"/>
                        </a:lnSpc>
                        <a:buNone/>
                      </a:pPr>
                      <a:r>
                        <a:rPr lang="en-US" sz="1600" b="0" i="0" u="none" strike="noStrike" noProof="0">
                          <a:solidFill>
                            <a:schemeClr val="accent3"/>
                          </a:solidFill>
                          <a:effectLst/>
                          <a:latin typeface="Arial"/>
                        </a:rPr>
                        <a:t>Handles high volumes of resumes and JDs efficiently, saves time, improves recruiter productivity, and speeds up candidate feedback.</a:t>
                      </a:r>
                      <a:endParaRPr lang="en-US" sz="1600">
                        <a:solidFill>
                          <a:schemeClr val="accent3"/>
                        </a:solidFill>
                        <a:latin typeface="Arial"/>
                      </a:endParaRPr>
                    </a:p>
                  </a:txBody>
                  <a:tcPr anchor="ctr">
                    <a:lnL w="9525" cap="flat" cmpd="sng" algn="ctr">
                      <a:solidFill>
                        <a:srgbClr val="89ADCE"/>
                      </a:solidFill>
                      <a:prstDash val="solid"/>
                      <a:round/>
                      <a:headEnd type="none" w="med" len="med"/>
                      <a:tailEnd type="none" w="med" len="med"/>
                    </a:lnL>
                    <a:lnR w="9525" cap="flat" cmpd="sng" algn="ctr">
                      <a:solidFill>
                        <a:srgbClr val="89ADCE"/>
                      </a:solidFill>
                      <a:prstDash val="solid"/>
                      <a:round/>
                      <a:headEnd type="none" w="med" len="med"/>
                      <a:tailEnd type="none" w="med" len="med"/>
                    </a:lnR>
                    <a:lnT w="9524" cap="flat" cmpd="sng" algn="ctr">
                      <a:solidFill>
                        <a:srgbClr val="89ADCE"/>
                      </a:solidFill>
                      <a:prstDash val="solid"/>
                      <a:round/>
                      <a:headEnd type="none" w="med" len="med"/>
                      <a:tailEnd type="none" w="med" len="med"/>
                    </a:lnT>
                    <a:lnB w="9525" cap="flat" cmpd="sng" algn="ctr">
                      <a:solidFill>
                        <a:srgbClr val="89ADCE"/>
                      </a:solidFill>
                      <a:prstDash val="solid"/>
                      <a:round/>
                      <a:headEnd type="none" w="med" len="med"/>
                      <a:tailEnd type="none" w="med" len="med"/>
                    </a:lnB>
                    <a:solidFill>
                      <a:srgbClr val="D5E8FF"/>
                    </a:solidFill>
                  </a:tcPr>
                </a:tc>
                <a:extLst>
                  <a:ext uri="{0D108BD9-81ED-4DB2-BD59-A6C34878D82A}">
                    <a16:rowId xmlns:a16="http://schemas.microsoft.com/office/drawing/2014/main" val="3693747547"/>
                  </a:ext>
                </a:extLst>
              </a:tr>
            </a:tbl>
          </a:graphicData>
        </a:graphic>
      </p:graphicFrame>
      <p:sp>
        <p:nvSpPr>
          <p:cNvPr id="9" name="Title 4">
            <a:extLst>
              <a:ext uri="{FF2B5EF4-FFF2-40B4-BE49-F238E27FC236}">
                <a16:creationId xmlns:a16="http://schemas.microsoft.com/office/drawing/2014/main" id="{7F25EFAF-EE66-3991-2BEE-642FC269409C}"/>
              </a:ext>
            </a:extLst>
          </p:cNvPr>
          <p:cNvSpPr txBox="1">
            <a:spLocks/>
          </p:cNvSpPr>
          <p:nvPr/>
        </p:nvSpPr>
        <p:spPr>
          <a:xfrm>
            <a:off x="850490" y="349441"/>
            <a:ext cx="8881812" cy="54292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a:solidFill>
                  <a:schemeClr val="tx2"/>
                </a:solidFill>
                <a:latin typeface="Arial"/>
                <a:ea typeface="+mj-lt"/>
                <a:cs typeface="+mj-lt"/>
              </a:rPr>
              <a:t>AI-Powered JD-Resume Matching System</a:t>
            </a:r>
            <a:endParaRPr lang="zh-CN" altLang="en-US" sz="2800" b="1">
              <a:solidFill>
                <a:schemeClr val="tx2"/>
              </a:solidFill>
              <a:latin typeface="Arial"/>
              <a:ea typeface="等线 Light"/>
              <a:cs typeface="Arial"/>
            </a:endParaRPr>
          </a:p>
        </p:txBody>
      </p:sp>
      <p:sp>
        <p:nvSpPr>
          <p:cNvPr id="2" name="投影片編號版面配置區 1">
            <a:extLst>
              <a:ext uri="{FF2B5EF4-FFF2-40B4-BE49-F238E27FC236}">
                <a16:creationId xmlns:a16="http://schemas.microsoft.com/office/drawing/2014/main" id="{7E126A93-69FF-B013-EE7D-D548FEF1B4A8}"/>
              </a:ext>
            </a:extLst>
          </p:cNvPr>
          <p:cNvSpPr>
            <a:spLocks noGrp="1"/>
          </p:cNvSpPr>
          <p:nvPr>
            <p:ph type="sldNum" sz="quarter" idx="12"/>
          </p:nvPr>
        </p:nvSpPr>
        <p:spPr/>
        <p:txBody>
          <a:bodyPr/>
          <a:lstStyle/>
          <a:p>
            <a:fld id="{E4DF0522-32A1-654C-9B3C-8FD252C159B6}" type="slidenum">
              <a:rPr kumimoji="1" lang="zh-TW" altLang="en-US" smtClean="0"/>
              <a:t>7</a:t>
            </a:fld>
            <a:endParaRPr kumimoji="1" lang="zh-TW" altLang="en-US"/>
          </a:p>
        </p:txBody>
      </p:sp>
    </p:spTree>
    <p:extLst>
      <p:ext uri="{BB962C8B-B14F-4D97-AF65-F5344CB8AC3E}">
        <p14:creationId xmlns:p14="http://schemas.microsoft.com/office/powerpoint/2010/main" val="1014150762"/>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5B31"/>
        </a:solidFill>
        <a:effectLst/>
      </p:bgPr>
    </p:bg>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ED1D5FC0-107D-41B5-B887-936014CC7C70}"/>
              </a:ext>
            </a:extLst>
          </p:cNvPr>
          <p:cNvSpPr txBox="1"/>
          <p:nvPr/>
        </p:nvSpPr>
        <p:spPr>
          <a:xfrm>
            <a:off x="689114" y="2782669"/>
            <a:ext cx="4262705" cy="646331"/>
          </a:xfrm>
          <a:prstGeom prst="rect">
            <a:avLst/>
          </a:prstGeom>
          <a:noFill/>
        </p:spPr>
        <p:txBody>
          <a:bodyPr wrap="none" lIns="91440" tIns="45720" rIns="91440" bIns="45720" rtlCol="0" anchor="t">
            <a:spAutoFit/>
          </a:bodyPr>
          <a:lstStyle/>
          <a:p>
            <a:r>
              <a:rPr lang="en-US" altLang="zh-TW" sz="3600" b="1">
                <a:solidFill>
                  <a:schemeClr val="bg1"/>
                </a:solidFill>
                <a:latin typeface="Arial"/>
                <a:ea typeface="新細明體"/>
                <a:cs typeface="Arial"/>
              </a:rPr>
              <a:t>Evaluation Metrics</a:t>
            </a:r>
          </a:p>
        </p:txBody>
      </p:sp>
    </p:spTree>
    <p:extLst>
      <p:ext uri="{BB962C8B-B14F-4D97-AF65-F5344CB8AC3E}">
        <p14:creationId xmlns:p14="http://schemas.microsoft.com/office/powerpoint/2010/main" val="2111978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D4E49E-74E1-8664-3095-BE987DF6ACC2}"/>
            </a:ext>
          </a:extLst>
        </p:cNvPr>
        <p:cNvGrpSpPr/>
        <p:nvPr/>
      </p:nvGrpSpPr>
      <p:grpSpPr>
        <a:xfrm>
          <a:off x="0" y="0"/>
          <a:ext cx="0" cy="0"/>
          <a:chOff x="0" y="0"/>
          <a:chExt cx="0" cy="0"/>
        </a:xfrm>
      </p:grpSpPr>
      <p:sp>
        <p:nvSpPr>
          <p:cNvPr id="8" name="Title 4">
            <a:extLst>
              <a:ext uri="{FF2B5EF4-FFF2-40B4-BE49-F238E27FC236}">
                <a16:creationId xmlns:a16="http://schemas.microsoft.com/office/drawing/2014/main" id="{3A5ABD9F-C3E0-503B-DFBA-66738E9BCB21}"/>
              </a:ext>
            </a:extLst>
          </p:cNvPr>
          <p:cNvSpPr txBox="1">
            <a:spLocks/>
          </p:cNvSpPr>
          <p:nvPr/>
        </p:nvSpPr>
        <p:spPr>
          <a:xfrm>
            <a:off x="795025" y="314326"/>
            <a:ext cx="9633080" cy="117613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a:solidFill>
                  <a:schemeClr val="tx2"/>
                </a:solidFill>
                <a:latin typeface="Arial"/>
                <a:cs typeface="Arial"/>
              </a:rPr>
              <a:t>Defining Success: Metrics for Impact and Improvement</a:t>
            </a:r>
            <a:endParaRPr lang="en-US" sz="2800">
              <a:solidFill>
                <a:schemeClr val="tx2"/>
              </a:solidFill>
              <a:latin typeface="Arial"/>
              <a:cs typeface="Arial"/>
            </a:endParaRPr>
          </a:p>
          <a:p>
            <a:pPr algn="l"/>
            <a:endParaRPr lang="en-US" sz="2800" b="1">
              <a:solidFill>
                <a:schemeClr val="tx2"/>
              </a:solidFill>
              <a:latin typeface="Arial"/>
              <a:cs typeface="Arial"/>
            </a:endParaRPr>
          </a:p>
        </p:txBody>
      </p:sp>
      <p:sp>
        <p:nvSpPr>
          <p:cNvPr id="2" name="投影片編號版面配置區 1">
            <a:extLst>
              <a:ext uri="{FF2B5EF4-FFF2-40B4-BE49-F238E27FC236}">
                <a16:creationId xmlns:a16="http://schemas.microsoft.com/office/drawing/2014/main" id="{9C09AFB5-7919-3CA1-7EB4-7342B0653BEA}"/>
              </a:ext>
            </a:extLst>
          </p:cNvPr>
          <p:cNvSpPr>
            <a:spLocks noGrp="1"/>
          </p:cNvSpPr>
          <p:nvPr>
            <p:ph type="sldNum" sz="quarter" idx="12"/>
          </p:nvPr>
        </p:nvSpPr>
        <p:spPr/>
        <p:txBody>
          <a:bodyPr/>
          <a:lstStyle/>
          <a:p>
            <a:fld id="{E4DF0522-32A1-654C-9B3C-8FD252C159B6}" type="slidenum">
              <a:rPr kumimoji="1" lang="zh-TW" altLang="en-US" smtClean="0"/>
              <a:t>9</a:t>
            </a:fld>
            <a:endParaRPr kumimoji="1" lang="zh-TW" altLang="en-US"/>
          </a:p>
        </p:txBody>
      </p:sp>
      <p:graphicFrame>
        <p:nvGraphicFramePr>
          <p:cNvPr id="5" name="Diagram 4">
            <a:extLst>
              <a:ext uri="{FF2B5EF4-FFF2-40B4-BE49-F238E27FC236}">
                <a16:creationId xmlns:a16="http://schemas.microsoft.com/office/drawing/2014/main" id="{E71073B1-17F4-5A26-963C-34F36071ED07}"/>
              </a:ext>
            </a:extLst>
          </p:cNvPr>
          <p:cNvGraphicFramePr/>
          <p:nvPr>
            <p:extLst>
              <p:ext uri="{D42A27DB-BD31-4B8C-83A1-F6EECF244321}">
                <p14:modId xmlns:p14="http://schemas.microsoft.com/office/powerpoint/2010/main" val="3343485187"/>
              </p:ext>
            </p:extLst>
          </p:nvPr>
        </p:nvGraphicFramePr>
        <p:xfrm>
          <a:off x="835243" y="970184"/>
          <a:ext cx="10009239" cy="5386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635AF522-27F4-8B02-31F7-43053CA6EC0D}"/>
              </a:ext>
            </a:extLst>
          </p:cNvPr>
          <p:cNvSpPr txBox="1"/>
          <p:nvPr/>
        </p:nvSpPr>
        <p:spPr>
          <a:xfrm>
            <a:off x="964540" y="1846437"/>
            <a:ext cx="1338575" cy="369332"/>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Accuracy</a:t>
            </a:r>
            <a:endParaRPr lang="en-US"/>
          </a:p>
        </p:txBody>
      </p:sp>
      <p:sp>
        <p:nvSpPr>
          <p:cNvPr id="7" name="TextBox 6">
            <a:extLst>
              <a:ext uri="{FF2B5EF4-FFF2-40B4-BE49-F238E27FC236}">
                <a16:creationId xmlns:a16="http://schemas.microsoft.com/office/drawing/2014/main" id="{3553845D-DAEE-316B-3236-7912F0F4C1D8}"/>
              </a:ext>
            </a:extLst>
          </p:cNvPr>
          <p:cNvSpPr txBox="1"/>
          <p:nvPr/>
        </p:nvSpPr>
        <p:spPr>
          <a:xfrm>
            <a:off x="1317070" y="3455451"/>
            <a:ext cx="1338575" cy="369332"/>
          </a:xfrm>
          <a:prstGeom prst="rect">
            <a:avLst/>
          </a:prstGeom>
          <a:noFill/>
        </p:spPr>
        <p:txBody>
          <a:bodyPr wrap="square" rtlCol="0">
            <a:spAutoFit/>
          </a:bodyPr>
          <a:lstStyle/>
          <a:p>
            <a:pPr algn="ctr"/>
            <a:r>
              <a:rPr lang="en-US" b="1">
                <a:latin typeface="Arial" panose="020B0604020202020204" pitchFamily="34" charset="0"/>
                <a:cs typeface="Arial" panose="020B0604020202020204" pitchFamily="34" charset="0"/>
              </a:rPr>
              <a:t>Specificity</a:t>
            </a:r>
          </a:p>
        </p:txBody>
      </p:sp>
      <p:sp>
        <p:nvSpPr>
          <p:cNvPr id="9" name="TextBox 8">
            <a:extLst>
              <a:ext uri="{FF2B5EF4-FFF2-40B4-BE49-F238E27FC236}">
                <a16:creationId xmlns:a16="http://schemas.microsoft.com/office/drawing/2014/main" id="{C3599592-BBCD-976B-F7C3-60B5640108D2}"/>
              </a:ext>
            </a:extLst>
          </p:cNvPr>
          <p:cNvSpPr txBox="1"/>
          <p:nvPr/>
        </p:nvSpPr>
        <p:spPr>
          <a:xfrm>
            <a:off x="910775" y="4979130"/>
            <a:ext cx="1338575" cy="646331"/>
          </a:xfrm>
          <a:prstGeom prst="rect">
            <a:avLst/>
          </a:prstGeom>
          <a:noFill/>
        </p:spPr>
        <p:txBody>
          <a:bodyPr wrap="square" rtlCol="0">
            <a:spAutoFit/>
          </a:bodyPr>
          <a:lstStyle/>
          <a:p>
            <a:pPr algn="ctr"/>
            <a:r>
              <a:rPr lang="en-US" b="1">
                <a:latin typeface="Arial" panose="020B0604020202020204" pitchFamily="34" charset="0"/>
                <a:cs typeface="Arial" panose="020B0604020202020204" pitchFamily="34" charset="0"/>
              </a:rPr>
              <a:t>Sensitivity (Recall)</a:t>
            </a:r>
          </a:p>
        </p:txBody>
      </p:sp>
    </p:spTree>
    <p:extLst>
      <p:ext uri="{BB962C8B-B14F-4D97-AF65-F5344CB8AC3E}">
        <p14:creationId xmlns:p14="http://schemas.microsoft.com/office/powerpoint/2010/main" val="3662371923"/>
      </p:ext>
    </p:extLst>
  </p:cSld>
  <p:clrMapOvr>
    <a:masterClrMapping/>
  </p:clrMapOvr>
</p:sld>
</file>

<file path=ppt/theme/theme1.xml><?xml version="1.0" encoding="utf-8"?>
<a:theme xmlns:a="http://schemas.openxmlformats.org/drawingml/2006/main" name="Office 佈景主題">
  <a:themeElements>
    <a:clrScheme name="自訂 2">
      <a:dk1>
        <a:srgbClr val="000000"/>
      </a:dk1>
      <a:lt1>
        <a:srgbClr val="FFFFFF"/>
      </a:lt1>
      <a:dk2>
        <a:srgbClr val="00295C"/>
      </a:dk2>
      <a:lt2>
        <a:srgbClr val="E7E6E6"/>
      </a:lt2>
      <a:accent1>
        <a:srgbClr val="89ADCE"/>
      </a:accent1>
      <a:accent2>
        <a:srgbClr val="FE5F03"/>
      </a:accent2>
      <a:accent3>
        <a:srgbClr val="004991"/>
      </a:accent3>
      <a:accent4>
        <a:srgbClr val="7F7F7A"/>
      </a:accent4>
      <a:accent5>
        <a:srgbClr val="BED0E4"/>
      </a:accent5>
      <a:accent6>
        <a:srgbClr val="70AD47"/>
      </a:accent6>
      <a:hlink>
        <a:srgbClr val="00295C"/>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99AA1D0CDC25B48BED41E6388B4C26C" ma:contentTypeVersion="8" ma:contentTypeDescription="Create a new document." ma:contentTypeScope="" ma:versionID="cb1200a2340a1f1e485cb5dcee9da55a">
  <xsd:schema xmlns:xsd="http://www.w3.org/2001/XMLSchema" xmlns:xs="http://www.w3.org/2001/XMLSchema" xmlns:p="http://schemas.microsoft.com/office/2006/metadata/properties" xmlns:ns2="32dea46f-339b-4c9c-976c-280deae747c8" targetNamespace="http://schemas.microsoft.com/office/2006/metadata/properties" ma:root="true" ma:fieldsID="2f628b60d8b55e9de5e3369fd2ba884a" ns2:_="">
    <xsd:import namespace="32dea46f-339b-4c9c-976c-280deae747c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dea46f-339b-4c9c-976c-280deae747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974984E-6253-4583-9CD9-AE6E4AD100C4}">
  <ds:schemaRefs>
    <ds:schemaRef ds:uri="http://schemas.microsoft.com/sharepoint/v3/contenttype/forms"/>
  </ds:schemaRefs>
</ds:datastoreItem>
</file>

<file path=customXml/itemProps2.xml><?xml version="1.0" encoding="utf-8"?>
<ds:datastoreItem xmlns:ds="http://schemas.openxmlformats.org/officeDocument/2006/customXml" ds:itemID="{1C0612B9-7840-4494-A313-9D4B7897BCBA}">
  <ds:schemaRefs>
    <ds:schemaRef ds:uri="32dea46f-339b-4c9c-976c-280deae747c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5EFAA4E-EAA0-48AA-A853-CA1763271DA1}">
  <ds:schemaRefs>
    <ds:schemaRef ds:uri="32dea46f-339b-4c9c-976c-280deae747c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1094</Words>
  <Application>Microsoft Macintosh PowerPoint</Application>
  <PresentationFormat>Widescreen</PresentationFormat>
  <Paragraphs>164</Paragraphs>
  <Slides>18</Slides>
  <Notes>10</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Wingdings</vt:lpstr>
      <vt:lpstr>Office 佈景主題</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Protecting Sensitive Data with Secure Integration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黃子晴_Angela HUANG</dc:creator>
  <cp:lastModifiedBy>Bhatnagar, Shatakshi</cp:lastModifiedBy>
  <cp:revision>3</cp:revision>
  <dcterms:created xsi:type="dcterms:W3CDTF">2024-11-17T22:57:19Z</dcterms:created>
  <dcterms:modified xsi:type="dcterms:W3CDTF">2025-01-16T19:28:06Z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0x010100099AA1D0CDC25B48BED41E6388B4C26C</vt:lpwstr>
  </property>
  <property fmtid="{D5CDD505-2E9C-101B-9397-08002B2CF9AE}" pid="3" name="MediaServiceImageTags">
    <vt:lpwstr/>
  </property>
</Properties>
</file>

<file path=docProps/thumbnail.jpeg>
</file>